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438" r:id="rId2"/>
    <p:sldId id="751" r:id="rId3"/>
    <p:sldId id="711" r:id="rId4"/>
    <p:sldId id="995" r:id="rId5"/>
    <p:sldId id="968" r:id="rId6"/>
    <p:sldId id="996" r:id="rId7"/>
    <p:sldId id="973" r:id="rId8"/>
    <p:sldId id="974" r:id="rId9"/>
    <p:sldId id="975" r:id="rId10"/>
    <p:sldId id="976" r:id="rId11"/>
    <p:sldId id="912" r:id="rId12"/>
    <p:sldId id="977" r:id="rId13"/>
    <p:sldId id="978" r:id="rId14"/>
    <p:sldId id="980" r:id="rId15"/>
    <p:sldId id="981" r:id="rId16"/>
    <p:sldId id="982" r:id="rId17"/>
    <p:sldId id="983" r:id="rId18"/>
    <p:sldId id="985" r:id="rId19"/>
    <p:sldId id="990" r:id="rId20"/>
    <p:sldId id="986" r:id="rId21"/>
    <p:sldId id="987" r:id="rId22"/>
    <p:sldId id="984" r:id="rId23"/>
    <p:sldId id="988" r:id="rId24"/>
    <p:sldId id="989" r:id="rId25"/>
    <p:sldId id="991" r:id="rId26"/>
    <p:sldId id="992" r:id="rId27"/>
    <p:sldId id="993" r:id="rId28"/>
    <p:sldId id="997" r:id="rId29"/>
    <p:sldId id="998" r:id="rId30"/>
    <p:sldId id="994" r:id="rId31"/>
    <p:sldId id="1007" r:id="rId32"/>
    <p:sldId id="683" r:id="rId33"/>
    <p:sldId id="684" r:id="rId34"/>
    <p:sldId id="685" r:id="rId35"/>
    <p:sldId id="686" r:id="rId36"/>
    <p:sldId id="687" r:id="rId37"/>
    <p:sldId id="688" r:id="rId38"/>
    <p:sldId id="689" r:id="rId39"/>
    <p:sldId id="1006" r:id="rId40"/>
    <p:sldId id="690" r:id="rId41"/>
    <p:sldId id="1000" r:id="rId42"/>
    <p:sldId id="610" r:id="rId43"/>
    <p:sldId id="1001" r:id="rId44"/>
    <p:sldId id="1002" r:id="rId45"/>
    <p:sldId id="1003" r:id="rId46"/>
    <p:sldId id="1004" r:id="rId47"/>
    <p:sldId id="1005" r:id="rId48"/>
    <p:sldId id="549" r:id="rId49"/>
    <p:sldId id="550" r:id="rId50"/>
    <p:sldId id="551" r:id="rId51"/>
    <p:sldId id="552" r:id="rId52"/>
    <p:sldId id="1008" r:id="rId53"/>
    <p:sldId id="553" r:id="rId54"/>
    <p:sldId id="554" r:id="rId55"/>
    <p:sldId id="555" r:id="rId56"/>
    <p:sldId id="556" r:id="rId57"/>
    <p:sldId id="557" r:id="rId58"/>
    <p:sldId id="558" r:id="rId59"/>
    <p:sldId id="559" r:id="rId60"/>
    <p:sldId id="560" r:id="rId61"/>
    <p:sldId id="561" r:id="rId62"/>
    <p:sldId id="563" r:id="rId63"/>
    <p:sldId id="564" r:id="rId64"/>
    <p:sldId id="565" r:id="rId65"/>
    <p:sldId id="566" r:id="rId66"/>
    <p:sldId id="567" r:id="rId67"/>
    <p:sldId id="1009" r:id="rId68"/>
    <p:sldId id="475" r:id="rId69"/>
  </p:sldIdLst>
  <p:sldSz cx="9144000" cy="6858000" type="screen4x3"/>
  <p:notesSz cx="6858000" cy="9144000"/>
  <p:custDataLst>
    <p:tags r:id="rId72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B6F887-C393-1345-A0B1-AD19FE460C4C}">
          <p14:sldIdLst>
            <p14:sldId id="438"/>
            <p14:sldId id="751"/>
          </p14:sldIdLst>
        </p14:section>
        <p14:section name="背景：代码语言与自动代码生成" id="{D1BCE381-FC44-414E-99AC-FA804F1FB43B}">
          <p14:sldIdLst>
            <p14:sldId id="711"/>
            <p14:sldId id="995"/>
            <p14:sldId id="968"/>
            <p14:sldId id="996"/>
            <p14:sldId id="973"/>
            <p14:sldId id="974"/>
          </p14:sldIdLst>
        </p14:section>
        <p14:section name="AI编程辅助" id="{72558B80-9B1E-C549-B117-2238546347D2}">
          <p14:sldIdLst>
            <p14:sldId id="975"/>
            <p14:sldId id="976"/>
            <p14:sldId id="912"/>
            <p14:sldId id="977"/>
            <p14:sldId id="978"/>
            <p14:sldId id="980"/>
            <p14:sldId id="981"/>
            <p14:sldId id="982"/>
            <p14:sldId id="983"/>
            <p14:sldId id="985"/>
            <p14:sldId id="990"/>
            <p14:sldId id="986"/>
            <p14:sldId id="987"/>
            <p14:sldId id="984"/>
            <p14:sldId id="988"/>
            <p14:sldId id="989"/>
            <p14:sldId id="991"/>
            <p14:sldId id="992"/>
            <p14:sldId id="993"/>
            <p14:sldId id="997"/>
            <p14:sldId id="998"/>
            <p14:sldId id="994"/>
            <p14:sldId id="1007"/>
            <p14:sldId id="683"/>
            <p14:sldId id="684"/>
            <p14:sldId id="685"/>
            <p14:sldId id="686"/>
            <p14:sldId id="687"/>
            <p14:sldId id="688"/>
            <p14:sldId id="689"/>
            <p14:sldId id="1006"/>
            <p14:sldId id="690"/>
            <p14:sldId id="1000"/>
            <p14:sldId id="610"/>
            <p14:sldId id="1001"/>
            <p14:sldId id="1002"/>
            <p14:sldId id="1003"/>
            <p14:sldId id="1004"/>
            <p14:sldId id="1005"/>
          </p14:sldIdLst>
        </p14:section>
        <p14:section name="AI项目开发与维护" id="{76FACCD4-5E50-974D-A8B7-F55A0EFCADC1}">
          <p14:sldIdLst>
            <p14:sldId id="549"/>
            <p14:sldId id="550"/>
            <p14:sldId id="551"/>
            <p14:sldId id="552"/>
            <p14:sldId id="1008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3"/>
            <p14:sldId id="564"/>
            <p14:sldId id="565"/>
            <p14:sldId id="566"/>
            <p14:sldId id="567"/>
            <p14:sldId id="1009"/>
            <p14:sldId id="4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FF0000"/>
    <a:srgbClr val="00CC00"/>
    <a:srgbClr val="008000"/>
    <a:srgbClr val="1D9A78"/>
    <a:srgbClr val="FFFFFF"/>
    <a:srgbClr val="3A536D"/>
    <a:srgbClr val="003366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80952" autoAdjust="0"/>
  </p:normalViewPr>
  <p:slideViewPr>
    <p:cSldViewPr showGuides="1">
      <p:cViewPr varScale="1">
        <p:scale>
          <a:sx n="70" d="100"/>
          <a:sy n="70" d="100"/>
        </p:scale>
        <p:origin x="1827" y="36"/>
      </p:cViewPr>
      <p:guideLst>
        <p:guide orient="horz" pos="21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0.63400000000000001</c:v>
                </c:pt>
                <c:pt idx="1">
                  <c:v>6</c:v>
                </c:pt>
                <c:pt idx="2">
                  <c:v>22</c:v>
                </c:pt>
                <c:pt idx="3">
                  <c:v>33</c:v>
                </c:pt>
                <c:pt idx="4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32-3848-86A3-3DB976BCA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"/>
        <c:overlap val="-27"/>
        <c:axId val="183529808"/>
        <c:axId val="167715520"/>
      </c:barChart>
      <c:catAx>
        <c:axId val="18352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67715520"/>
        <c:crosses val="autoZero"/>
        <c:auto val="1"/>
        <c:lblAlgn val="ctr"/>
        <c:lblOffset val="100"/>
        <c:noMultiLvlLbl val="0"/>
      </c:catAx>
      <c:valAx>
        <c:axId val="16771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352980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BERT</c:v>
                </c:pt>
                <c:pt idx="1">
                  <c:v>GPT-2</c:v>
                </c:pt>
                <c:pt idx="2">
                  <c:v>GPT-3</c:v>
                </c:pt>
                <c:pt idx="3">
                  <c:v>PaLM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340</c:v>
                </c:pt>
                <c:pt idx="1">
                  <c:v>1500</c:v>
                </c:pt>
                <c:pt idx="2">
                  <c:v>175000</c:v>
                </c:pt>
                <c:pt idx="3">
                  <c:v>540000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E4-514E-A52E-F03D5F03B581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BERT</c:v>
                </c:pt>
                <c:pt idx="1">
                  <c:v>GPT-2</c:v>
                </c:pt>
                <c:pt idx="2">
                  <c:v>GPT-3</c:v>
                </c:pt>
                <c:pt idx="3">
                  <c:v>PaLM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E4-514E-A52E-F03D5F03B581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BERT</c:v>
                </c:pt>
                <c:pt idx="1">
                  <c:v>GPT-2</c:v>
                </c:pt>
                <c:pt idx="2">
                  <c:v>GPT-3</c:v>
                </c:pt>
                <c:pt idx="3">
                  <c:v>PaLM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E4-514E-A52E-F03D5F03B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87"/>
        <c:axId val="206005120"/>
        <c:axId val="160456512"/>
      </c:barChart>
      <c:catAx>
        <c:axId val="20600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60456512"/>
        <c:crosses val="autoZero"/>
        <c:auto val="1"/>
        <c:lblAlgn val="ctr"/>
        <c:lblOffset val="100"/>
        <c:noMultiLvlLbl val="0"/>
      </c:catAx>
      <c:valAx>
        <c:axId val="16045651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20600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t>‹nº›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代碼語言一直在從低級到高級演變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介紹幾個AI代碼生成領域的</a:t>
            </a:r>
            <a:r>
              <a:rPr lang="zh-CN" altLang="en-US" dirty="0"/>
              <a:t> </a:t>
            </a:r>
            <a:r>
              <a:rPr lang="en-US" altLang="zh-CN" dirty="0"/>
              <a:t>milestone</a:t>
            </a:r>
            <a:r>
              <a:rPr lang="zh-CN" altLang="en-US" dirty="0"/>
              <a:t>，其中最後的 </a:t>
            </a:r>
            <a:r>
              <a:rPr lang="en-US" altLang="zh-CN" dirty="0" err="1"/>
              <a:t>CodeGeeX</a:t>
            </a:r>
            <a:r>
              <a:rPr lang="en-US" altLang="zh-CN" dirty="0"/>
              <a:t> </a:t>
            </a:r>
            <a:r>
              <a:rPr lang="zh-CN" altLang="en-US" dirty="0"/>
              <a:t>是清華自研的，會詳細介紹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8308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CodeX</a:t>
            </a:r>
            <a:r>
              <a:rPr lang="en-US" dirty="0"/>
              <a:t> </a:t>
            </a:r>
            <a:r>
              <a:rPr lang="en-US" dirty="0" err="1"/>
              <a:t>首次證明了大規模預訓練對代碼生成的有效性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4720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AlphaCode</a:t>
            </a:r>
            <a:r>
              <a:rPr lang="en-US" dirty="0"/>
              <a:t> </a:t>
            </a:r>
            <a:r>
              <a:rPr lang="en-US" dirty="0" err="1"/>
              <a:t>將代碼生成能力推到了競賽級別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2665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 </a:t>
            </a:r>
            <a:r>
              <a:rPr lang="en-US" dirty="0" err="1"/>
              <a:t>實現了在自然語言對話中</a:t>
            </a:r>
            <a:r>
              <a:rPr lang="zh-CN" altLang="en-US" dirty="0"/>
              <a:t> </a:t>
            </a:r>
            <a:r>
              <a:rPr lang="en-US" dirty="0" err="1"/>
              <a:t>流暢</a:t>
            </a:r>
            <a:r>
              <a:rPr lang="zh-CN" altLang="en-US" dirty="0"/>
              <a:t>地 互動式 生成代碼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7075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Github</a:t>
            </a:r>
            <a:r>
              <a:rPr lang="en-US" noProof="0" dirty="0"/>
              <a:t> Copilot </a:t>
            </a:r>
            <a:r>
              <a:rPr lang="en-US" noProof="0" dirty="0" err="1"/>
              <a:t>將代碼生成集成到了</a:t>
            </a:r>
            <a:r>
              <a:rPr lang="zh-CN" altLang="en-US" noProof="0" dirty="0"/>
              <a:t> </a:t>
            </a:r>
            <a:r>
              <a:rPr lang="en-US" altLang="zh-CN" noProof="0" dirty="0" err="1"/>
              <a:t>vscode</a:t>
            </a:r>
            <a:r>
              <a:rPr lang="zh-CN" altLang="en-US" noProof="0" dirty="0"/>
              <a:t> 裡面，實現了商業化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8829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codeGeex</a:t>
            </a:r>
            <a:r>
              <a:rPr lang="en-US" dirty="0"/>
              <a:t> </a:t>
            </a:r>
            <a:r>
              <a:rPr lang="en-US" dirty="0" err="1"/>
              <a:t>是清華自研的</a:t>
            </a:r>
            <a:r>
              <a:rPr lang="zh-CN" altLang="en-US" dirty="0"/>
              <a:t>代碼生成模型，與上述不同：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更好的中文支持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對於國產硬體的支援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9684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2679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模型架構和一般的生成式大語言模型相同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130</a:t>
            </a:r>
            <a:r>
              <a:rPr lang="zh-CN" altLang="en-US" dirty="0"/>
              <a:t>億參數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1960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多程式設計語言的能力</a:t>
            </a:r>
            <a:endParaRPr lang="en-US" dirty="0"/>
          </a:p>
          <a:p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和</a:t>
            </a:r>
            <a:r>
              <a:rPr lang="zh-CN" altLang="en-US" dirty="0"/>
              <a:t> </a:t>
            </a:r>
            <a:r>
              <a:rPr lang="en-US" altLang="zh-CN" dirty="0" err="1"/>
              <a:t>c++</a:t>
            </a:r>
            <a:r>
              <a:rPr lang="en-US" altLang="zh-CN" dirty="0"/>
              <a:t> </a:t>
            </a:r>
            <a:r>
              <a:rPr lang="zh-CN" altLang="en-US" dirty="0"/>
              <a:t>占主導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0278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主要有三個功能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代碼生成</a:t>
            </a:r>
            <a:r>
              <a:rPr lang="zh-CN" altLang="en-US" dirty="0"/>
              <a:t>、翻譯、注釋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690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代碼語言一直在從低級到高級演變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我們能否實現通過自然語言進行程式設計？</a:t>
            </a:r>
          </a:p>
        </p:txBody>
      </p:sp>
    </p:spTree>
    <p:extLst>
      <p:ext uri="{BB962C8B-B14F-4D97-AF65-F5344CB8AC3E}">
        <p14:creationId xmlns:p14="http://schemas.microsoft.com/office/powerpoint/2010/main" val="74562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集成到了</a:t>
            </a:r>
            <a:r>
              <a:rPr lang="zh-CN" altLang="en-US" dirty="0"/>
              <a:t> </a:t>
            </a:r>
            <a:r>
              <a:rPr lang="en-US" altLang="zh-CN" dirty="0" err="1"/>
              <a:t>vscode</a:t>
            </a:r>
            <a:r>
              <a:rPr lang="en-US" altLang="zh-CN" dirty="0"/>
              <a:t> </a:t>
            </a:r>
            <a:r>
              <a:rPr lang="zh-CN" altLang="en-US" dirty="0"/>
              <a:t>裡面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731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把一個</a:t>
            </a:r>
            <a:r>
              <a:rPr lang="zh-CN" altLang="en-US" dirty="0"/>
              <a:t> </a:t>
            </a:r>
            <a:r>
              <a:rPr lang="en-US" altLang="zh-CN" dirty="0"/>
              <a:t>A+B problem </a:t>
            </a:r>
            <a:r>
              <a:rPr lang="zh-CN" altLang="en-US" dirty="0"/>
              <a:t>輸入給 </a:t>
            </a:r>
            <a:r>
              <a:rPr lang="en-US" altLang="zh-CN" dirty="0" err="1"/>
              <a:t>codegeex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它能自動寫出</a:t>
            </a:r>
            <a:r>
              <a:rPr lang="zh-CN" altLang="en-US" dirty="0"/>
              <a:t> </a:t>
            </a:r>
            <a:r>
              <a:rPr lang="en-US" altLang="zh-CN" dirty="0" err="1"/>
              <a:t>c++</a:t>
            </a:r>
            <a:r>
              <a:rPr lang="en-US" altLang="zh-CN" dirty="0"/>
              <a:t> </a:t>
            </a:r>
            <a:r>
              <a:rPr lang="zh-CN" altLang="en-US" dirty="0"/>
              <a:t>代碼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2211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7308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修改了資料上限</a:t>
            </a:r>
            <a:r>
              <a:rPr lang="zh-CN" altLang="en-US" dirty="0"/>
              <a:t>，需要用 </a:t>
            </a:r>
            <a:r>
              <a:rPr lang="en-US" altLang="zh-CN" dirty="0"/>
              <a:t>long </a:t>
            </a:r>
            <a:r>
              <a:rPr lang="en-US" altLang="zh-CN" dirty="0" err="1"/>
              <a:t>long</a:t>
            </a:r>
            <a:r>
              <a:rPr lang="en-US" altLang="zh-CN" dirty="0"/>
              <a:t> </a:t>
            </a:r>
            <a:r>
              <a:rPr lang="zh-CN" altLang="en-US" dirty="0"/>
              <a:t>來存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Codegeex</a:t>
            </a:r>
            <a:r>
              <a:rPr lang="en-US" dirty="0"/>
              <a:t> </a:t>
            </a:r>
            <a:r>
              <a:rPr lang="zh-CN" altLang="en-US" dirty="0"/>
              <a:t>可以幫忙 </a:t>
            </a:r>
            <a:r>
              <a:rPr lang="en-US" altLang="zh-CN" dirty="0"/>
              <a:t>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0743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人類在編寫程式的時候，容易產生各種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。我們將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分為三類：文法錯誤、引用錯誤和邏輯錯誤。</a:t>
            </a:r>
            <a:endParaRPr kumimoji="1" lang="en-US" altLang="zh-CN" dirty="0"/>
          </a:p>
          <a:p>
            <a:r>
              <a:rPr kumimoji="1" lang="zh-CN" altLang="en-US" dirty="0"/>
              <a:t>文法錯誤指一些簡單的語法錯誤，例如誤用了</a:t>
            </a:r>
            <a:r>
              <a:rPr kumimoji="1" lang="en-US" altLang="zh-CN" dirty="0"/>
              <a:t>==/=</a:t>
            </a:r>
            <a:r>
              <a:rPr kumimoji="1" lang="zh-CN" altLang="en-US" dirty="0"/>
              <a:t>，括弧不匹配等。在某些語言中，縮進同樣作為語法的一部分，錯誤的縮進會使程式語義解析錯誤，所以錯誤的縮進也是一種文法錯誤。</a:t>
            </a:r>
            <a:endParaRPr kumimoji="1" lang="en-US" altLang="zh-CN" dirty="0"/>
          </a:p>
          <a:p>
            <a:r>
              <a:rPr kumimoji="1" lang="zh-CN" altLang="en-US" dirty="0"/>
              <a:t>在物件導向程式設計時，我們經常需要和物件與方法打交道。如果物件和方法使用不當，也會造成各種錯誤。例如使用未被定義的物件或方法等。</a:t>
            </a:r>
            <a:endParaRPr kumimoji="1" lang="en-US" altLang="zh-CN" dirty="0"/>
          </a:p>
          <a:p>
            <a:r>
              <a:rPr kumimoji="1" lang="zh-CN" altLang="en-US" dirty="0"/>
              <a:t>寫代碼時，經常出現程式可以通過編譯，但得出錯誤結果的情形。這通常是因為實現了正確的語法，但代碼整體邏輯是有誤的。例如實現了錯誤的演算法等。這屬於邏輯錯誤。</a:t>
            </a:r>
            <a:endParaRPr kumimoji="1" lang="en-US" altLang="zh-CN" dirty="0"/>
          </a:p>
          <a:p>
            <a:r>
              <a:rPr kumimoji="1" lang="zh-CN" altLang="en-US" dirty="0"/>
              <a:t>在一段代碼中，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的數量可以不同。可以有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個或多個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0426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人在編寫程式的時候，可以在編譯或運行時檢查出代碼中的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。為了讓大家更好地理解</a:t>
            </a:r>
            <a:r>
              <a:rPr kumimoji="1" lang="en-US" altLang="zh-CN" dirty="0"/>
              <a:t>bug</a:t>
            </a:r>
            <a:r>
              <a:rPr kumimoji="1" lang="zh-CN" altLang="en-US" dirty="0"/>
              <a:t>被檢查出的時機，我們補充一些編譯知識。這些知識會在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編譯原理</a:t>
            </a:r>
            <a:r>
              <a:rPr kumimoji="1" lang="en-US" altLang="zh-CN" dirty="0"/>
              <a:t>》</a:t>
            </a:r>
            <a:r>
              <a:rPr kumimoji="1" lang="zh-CN" altLang="en-US" dirty="0"/>
              <a:t>中被詳細的涉及。</a:t>
            </a:r>
            <a:endParaRPr kumimoji="1" lang="en-US" altLang="zh-CN" dirty="0"/>
          </a:p>
          <a:p>
            <a:r>
              <a:rPr kumimoji="1" lang="zh-CN" altLang="en-US" dirty="0"/>
              <a:t>代碼是一段文本，機器實際執行的是二進位機器碼。實際上，編譯器將文本格式的高階語言代碼編譯成彙編代碼，機器通過逐行翻譯的方式執行彙編代碼。我們將高階語言到組合語言的過程稱為編譯。對於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這類解釋執行的語言，由解譯器進行翻譯執行，大體過程也是類似的。</a:t>
            </a:r>
            <a:endParaRPr kumimoji="1" lang="en-US" altLang="zh-CN" dirty="0"/>
          </a:p>
          <a:p>
            <a:r>
              <a:rPr kumimoji="1" lang="zh-CN" altLang="en-US" dirty="0"/>
              <a:t>編譯過程通常分為</a:t>
            </a:r>
            <a:r>
              <a:rPr kumimoji="1" lang="en-US" altLang="zh-CN" dirty="0"/>
              <a:t>5</a:t>
            </a:r>
            <a:r>
              <a:rPr kumimoji="1" lang="zh-CN" altLang="en-US" dirty="0"/>
              <a:t>個階段：掃描、解析、語義檢查、優化和翻譯。</a:t>
            </a:r>
            <a:endParaRPr kumimoji="1" lang="en-US" altLang="zh-CN" dirty="0"/>
          </a:p>
          <a:p>
            <a:r>
              <a:rPr kumimoji="1" lang="zh-CN" altLang="en-US" dirty="0"/>
              <a:t>掃描階段：編譯器從連續的文本中將各種符號分離開。例如上面的代碼中的</a:t>
            </a:r>
            <a:r>
              <a:rPr kumimoji="1" lang="en-US" altLang="zh-CN" dirty="0"/>
              <a:t>for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int</a:t>
            </a:r>
            <a:r>
              <a:rPr kumimoji="1" lang="zh-CN" altLang="en-US" dirty="0"/>
              <a:t>關鍵字，將在這個階段被分離出來。在實現上，就是將所有文本按順序掃描一遍，歸結出各種符號。</a:t>
            </a:r>
            <a:endParaRPr kumimoji="1" lang="en-US" altLang="zh-CN" dirty="0"/>
          </a:p>
          <a:p>
            <a:r>
              <a:rPr kumimoji="1" lang="zh-CN" altLang="en-US" dirty="0"/>
              <a:t>解析階段：給定一個語言的語法規則，將符號歸結為語法樹。例如一個函數中有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條語句，可以組織為一個節點有三個子節點，使用樹的結構來表達代碼的語義。</a:t>
            </a:r>
            <a:endParaRPr kumimoji="1" lang="en-US" altLang="zh-CN" dirty="0"/>
          </a:p>
          <a:p>
            <a:r>
              <a:rPr kumimoji="1" lang="zh-CN" altLang="en-US" dirty="0"/>
              <a:t>語義檢查：在這個階段，編譯器會為我們排除一些錯誤。上一步的語法樹使得語義已經是清晰的，這一步我們可以檢查一些明顯的錯誤，例如將字串賦值給整形變數這種類型錯誤。</a:t>
            </a:r>
            <a:endParaRPr kumimoji="1" lang="en-US" altLang="zh-CN" dirty="0"/>
          </a:p>
          <a:p>
            <a:r>
              <a:rPr kumimoji="1" lang="zh-CN" altLang="en-US" dirty="0"/>
              <a:t>優化階段：使代碼執行起來更快</a:t>
            </a:r>
            <a:endParaRPr kumimoji="1" lang="en-US" altLang="zh-CN" dirty="0"/>
          </a:p>
          <a:p>
            <a:r>
              <a:rPr kumimoji="1" lang="zh-CN" altLang="en-US" dirty="0"/>
              <a:t>翻譯：根據語法樹，翻譯成執行效果相同的彙編代碼。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4162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我們之前提到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分為三類：文法錯誤、引用錯誤和邏輯錯誤。</a:t>
            </a:r>
            <a:endParaRPr kumimoji="1" lang="en-US" altLang="zh-CN" dirty="0"/>
          </a:p>
          <a:p>
            <a:r>
              <a:rPr kumimoji="1" lang="zh-CN" altLang="en-US" dirty="0"/>
              <a:t>文法錯誤可以在掃描和解析階段被編譯器自動檢測出。例如錯誤的縮進在掃描時不能被歸結成一個合法的縮進符號，括弧不匹配則不符合語言的語法，可以在解析階段被發現。</a:t>
            </a:r>
            <a:endParaRPr kumimoji="1" lang="en-US" altLang="zh-CN" dirty="0"/>
          </a:p>
          <a:p>
            <a:r>
              <a:rPr kumimoji="1" lang="zh-CN" altLang="en-US" dirty="0"/>
              <a:t>部份引用錯誤可以在語義檢查中被發現，例如方法未被定義。一部分引用錯誤不能在編譯時被檢查出，例如訪問陣列時下標越界。</a:t>
            </a:r>
            <a:endParaRPr kumimoji="1" lang="en-US" altLang="zh-CN" dirty="0"/>
          </a:p>
          <a:p>
            <a:r>
              <a:rPr kumimoji="1" lang="zh-CN" altLang="en-US" dirty="0"/>
              <a:t>邏輯錯誤全部不能被編譯器檢查出。</a:t>
            </a:r>
            <a:endParaRPr kumimoji="1" lang="en-US" altLang="zh-CN" dirty="0"/>
          </a:p>
          <a:p>
            <a:r>
              <a:rPr kumimoji="1" lang="zh-CN" altLang="en-US" dirty="0"/>
              <a:t>對於編譯器可以檢查出來的錯誤，我們在編譯器時可以看到提示。對於不能被編譯器檢查出的錯誤，只有運行程式得到錯誤結果後，我們才能發現代碼寫錯了，很難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為了解決這個問題，我們讓</a:t>
            </a:r>
            <a:r>
              <a:rPr kumimoji="1" lang="en-US" altLang="zh-CN" dirty="0"/>
              <a:t>AI</a:t>
            </a:r>
            <a:r>
              <a:rPr kumimoji="1" lang="zh-CN" altLang="en-US" dirty="0"/>
              <a:t>來嘗試幫我們發現各種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，尤其是發現不能在編譯時被檢查出的錯誤。這有助於提升寫代碼的效率。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3897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基於之前的討論，我們可以歸結人類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和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的區別。</a:t>
            </a:r>
            <a:endParaRPr kumimoji="1" lang="en-US" altLang="zh-CN" dirty="0"/>
          </a:p>
          <a:p>
            <a:r>
              <a:rPr kumimoji="1" lang="zh-CN" altLang="en-US" dirty="0"/>
              <a:t>對於一位資深的程式師來說，程式師會借助各種工具。早期沒有類似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這類智慧編輯器時，程式師可以使用編譯器來去發現文法錯誤和一部分引用錯誤。對於其他錯誤，程式師需要觀察執行結果來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。當今時代，我們有各種好用的編輯器。例如在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等智慧編輯器中安裝相應的外掛程式後，可以自動在有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的地方畫出波浪線。但這種方法也只能發現一些靜態能被檢查出的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，對於例如邏輯錯誤這類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，還需要結合執行結果來調試。</a:t>
            </a:r>
            <a:endParaRPr kumimoji="1" lang="en-US" altLang="zh-CN" dirty="0"/>
          </a:p>
          <a:p>
            <a:r>
              <a:rPr kumimoji="1" lang="zh-CN" altLang="en-US" dirty="0"/>
              <a:t>對於</a:t>
            </a:r>
            <a:r>
              <a:rPr kumimoji="1" lang="en-US" altLang="zh-CN" dirty="0"/>
              <a:t>AI</a:t>
            </a:r>
            <a:r>
              <a:rPr kumimoji="1" lang="zh-CN" altLang="en-US" dirty="0"/>
              <a:t>而言，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並不會像編譯器一樣對代碼進行掃描、解析、語義檢查等步驟。也不能執行代碼或者打斷點來調試。但是</a:t>
            </a:r>
            <a:r>
              <a:rPr kumimoji="1" lang="en-US" altLang="zh-CN" dirty="0"/>
              <a:t>AI</a:t>
            </a:r>
            <a:r>
              <a:rPr kumimoji="1" lang="zh-CN" altLang="en-US" dirty="0"/>
              <a:t>在訓練過程中看過各式各樣正確或不正確的代碼，具有很強的先驗知識，可以火眼金睛地“看出”問題所在。</a:t>
            </a:r>
            <a:endParaRPr kumimoji="1" lang="en-US" altLang="zh-CN" dirty="0"/>
          </a:p>
          <a:p>
            <a:r>
              <a:rPr kumimoji="1" lang="zh-CN" altLang="en-US" dirty="0"/>
              <a:t>在測試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能力時，我們使用</a:t>
            </a:r>
            <a:r>
              <a:rPr kumimoji="1" lang="en-US" altLang="zh-CN" dirty="0"/>
              <a:t>GPT4</a:t>
            </a:r>
            <a:r>
              <a:rPr kumimoji="1" lang="zh-CN" altLang="en-US" dirty="0"/>
              <a:t>來對代碼插入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，並讓大模型來嘗試發現並修復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。我們選擇</a:t>
            </a:r>
            <a:r>
              <a:rPr kumimoji="1" lang="en-US" altLang="zh-CN" dirty="0" err="1"/>
              <a:t>LeetCode</a:t>
            </a:r>
            <a:r>
              <a:rPr kumimoji="1" lang="zh-CN" altLang="en-US" dirty="0"/>
              <a:t>答案代碼，這樣可以通過運行測例的方式檢驗模型是否能把所有</a:t>
            </a:r>
            <a:r>
              <a:rPr kumimoji="1" lang="en-US" altLang="zh-CN" dirty="0"/>
              <a:t>bug</a:t>
            </a:r>
            <a:r>
              <a:rPr kumimoji="1" lang="zh-CN" altLang="en-US" dirty="0"/>
              <a:t>修復了。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2682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為了檢測大模型是否具有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能力，</a:t>
            </a:r>
            <a:r>
              <a:rPr kumimoji="1" lang="en-US" altLang="zh-CN" dirty="0" err="1"/>
              <a:t>DebugBench</a:t>
            </a:r>
            <a:r>
              <a:rPr kumimoji="1" lang="zh-CN" altLang="en-US" dirty="0"/>
              <a:t>這篇工作測評了之前提到的三種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在大模型上的表現。</a:t>
            </a:r>
            <a:endParaRPr kumimoji="1" lang="en-US" altLang="zh-CN" dirty="0"/>
          </a:p>
          <a:p>
            <a:r>
              <a:rPr kumimoji="1" lang="en-US" altLang="zh-CN" dirty="0" err="1"/>
              <a:t>DebugBench</a:t>
            </a:r>
            <a:r>
              <a:rPr kumimoji="1" lang="zh-CN" altLang="en-US" dirty="0"/>
              <a:t>通過給大模型輸入一段話和一段代碼，指示大模型找到</a:t>
            </a:r>
            <a:r>
              <a:rPr kumimoji="1" lang="en-US" altLang="zh-CN" dirty="0"/>
              <a:t>bug</a:t>
            </a:r>
            <a:r>
              <a:rPr kumimoji="1" lang="zh-CN" altLang="en-US" dirty="0"/>
              <a:t>並重寫代碼，來讓大模型修復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。可以看到，不同模型理解這個任務的能力不同。</a:t>
            </a:r>
            <a:endParaRPr kumimoji="1" lang="en-US" altLang="zh-CN" dirty="0"/>
          </a:p>
          <a:p>
            <a:r>
              <a:rPr kumimoji="1" lang="zh-CN" altLang="en-US" dirty="0"/>
              <a:t>這篇論文的結論是：大模型具有很強的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能力。</a:t>
            </a:r>
            <a:endParaRPr kumimoji="1" lang="en-US" altLang="zh-CN" dirty="0"/>
          </a:p>
          <a:p>
            <a:r>
              <a:rPr kumimoji="1" lang="zh-CN" altLang="en-US" dirty="0"/>
              <a:t>同時，在結果圖中可以看到，正如我們之前分析的那樣，文法錯誤是最簡單的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，其次是引用錯誤，最難的是邏輯錯誤。</a:t>
            </a:r>
            <a:endParaRPr kumimoji="1" lang="en-US" altLang="zh-CN" dirty="0"/>
          </a:p>
          <a:p>
            <a:r>
              <a:rPr kumimoji="1" lang="zh-CN" altLang="en-US" dirty="0"/>
              <a:t>儘管邏輯錯誤最難，</a:t>
            </a:r>
            <a:r>
              <a:rPr kumimoji="1" lang="en-US" altLang="zh-CN" dirty="0"/>
              <a:t>GPT4</a:t>
            </a:r>
            <a:r>
              <a:rPr kumimoji="1" lang="zh-CN" altLang="en-US" dirty="0"/>
              <a:t>在上面也有超過</a:t>
            </a:r>
            <a:r>
              <a:rPr kumimoji="1" lang="en-US" altLang="zh-CN" dirty="0"/>
              <a:t>60%</a:t>
            </a:r>
            <a:r>
              <a:rPr kumimoji="1" lang="zh-CN" altLang="en-US" dirty="0"/>
              <a:t>的成功率。這說明大模型是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時非常好用的一個工具。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3248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DebugBench</a:t>
            </a:r>
            <a:r>
              <a:rPr kumimoji="1" lang="zh-CN" altLang="en-US" dirty="0"/>
              <a:t>工作中還有兩個有意思的結論。</a:t>
            </a:r>
            <a:endParaRPr kumimoji="1" lang="en-US" altLang="zh-CN" dirty="0"/>
          </a:p>
          <a:p>
            <a:r>
              <a:rPr kumimoji="1" lang="zh-CN" altLang="en-US" dirty="0"/>
              <a:t>對於邏輯錯誤，大模型的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能力不如文法錯誤和引用錯誤。但是給大模型提供一些例子，告訴模型如何回復，有助於提升模型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的能力。如果大家在使用大模型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的過程中發現大模型不能</a:t>
            </a:r>
            <a:r>
              <a:rPr kumimoji="1" lang="en-US" altLang="zh-CN" dirty="0"/>
              <a:t>de</a:t>
            </a:r>
            <a:r>
              <a:rPr kumimoji="1" lang="zh-CN" altLang="en-US" dirty="0"/>
              <a:t>出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，可以人為地編寫一些例子來輔助大模型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一些最先進的大模型具有調用工具的功能。它們可以調用編譯運行的功能或者調用解譯器來執行代碼。運行時的提示資訊有助於模型發現文法錯誤和引用錯誤。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5378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電腦只能理解代碼</a:t>
            </a:r>
            <a:r>
              <a:rPr lang="zh-CN" altLang="en-US" dirty="0"/>
              <a:t>，所以我們需要自動代碼生成工具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傳統的自動代碼生成大家接觸的都比較多，例如 </a:t>
            </a:r>
            <a:r>
              <a:rPr lang="en-US" altLang="zh-CN" dirty="0"/>
              <a:t>IDE </a:t>
            </a:r>
            <a:r>
              <a:rPr lang="zh-CN" altLang="en-US" dirty="0"/>
              <a:t>種集成的外掛程式。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這些外掛程式主要依賴於編譯器（回想第一節課配置 </a:t>
            </a:r>
            <a:r>
              <a:rPr lang="en-US" altLang="zh-CN" dirty="0" err="1"/>
              <a:t>vscode</a:t>
            </a:r>
            <a:r>
              <a:rPr lang="en-US" altLang="zh-CN" dirty="0"/>
              <a:t> </a:t>
            </a:r>
            <a:r>
              <a:rPr lang="zh-CN" altLang="en-US" dirty="0"/>
              <a:t>的時候就指定了編譯器的路徑）</a:t>
            </a:r>
            <a:endParaRPr lang="en-US" altLang="zh-CN" dirty="0"/>
          </a:p>
          <a:p>
            <a:r>
              <a:rPr lang="zh-CN" altLang="en-US" dirty="0"/>
              <a:t>根據代碼語言的規則推斷出可能的代碼。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我們今天想介紹的是利用神經網路將補全部分代碼，或者將自然語言翻譯成代碼語言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127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我們來看一個例子。這是一段有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的快速排序代碼。</a:t>
            </a:r>
            <a:endParaRPr kumimoji="1" lang="en-US" altLang="zh-CN" dirty="0"/>
          </a:p>
          <a:p>
            <a:r>
              <a:rPr kumimoji="1" lang="en-US" altLang="zh-CN" dirty="0"/>
              <a:t>Bug</a:t>
            </a:r>
            <a:r>
              <a:rPr kumimoji="1" lang="zh-CN" altLang="en-US" dirty="0"/>
              <a:t>是如果有很多個與</a:t>
            </a:r>
            <a:r>
              <a:rPr kumimoji="1" lang="en-US" altLang="zh-CN" dirty="0"/>
              <a:t>pivot</a:t>
            </a:r>
            <a:r>
              <a:rPr kumimoji="1" lang="zh-CN" altLang="en-US" dirty="0"/>
              <a:t>值相等的元素，排序後只會有一個還在序列中，導致結果錯誤。</a:t>
            </a:r>
            <a:endParaRPr kumimoji="1" lang="en-US" altLang="zh-CN" dirty="0"/>
          </a:p>
          <a:p>
            <a:r>
              <a:rPr kumimoji="1" lang="zh-CN" altLang="en-US" dirty="0"/>
              <a:t>代碼的文法和引用都沒有錯誤，但是實現邏輯有誤。這是邏輯錯誤。</a:t>
            </a:r>
            <a:endParaRPr kumimoji="1" lang="en-US" altLang="zh-CN" dirty="0"/>
          </a:p>
          <a:p>
            <a:r>
              <a:rPr kumimoji="1" lang="zh-CN" altLang="en-US" dirty="0"/>
              <a:t>直接拿這段代碼去問</a:t>
            </a:r>
            <a:r>
              <a:rPr kumimoji="1" lang="en-US" altLang="zh-CN" dirty="0"/>
              <a:t>GPT4</a:t>
            </a:r>
            <a:r>
              <a:rPr kumimoji="1" lang="zh-CN" altLang="en-US" dirty="0"/>
              <a:t>，寫好提示詞後讓大模型推理，大模型可以指明這個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的原因和結果並給出改正的代碼。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3549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不僅是文檔生成的規範，同時也是日常開發過程中人工寫作的規範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1027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代碼架構分析的本質是</a:t>
            </a:r>
            <a:r>
              <a:rPr kumimoji="1" lang="en-US" altLang="zh-CN" dirty="0"/>
              <a:t>prompt engineering</a:t>
            </a:r>
            <a:r>
              <a:rPr kumimoji="1" lang="zh-CN" altLang="en-US" dirty="0"/>
              <a:t>。</a:t>
            </a:r>
            <a:r>
              <a:rPr kumimoji="1" lang="en-US" altLang="zh-CN" dirty="0"/>
              <a:t>Otherwise</a:t>
            </a:r>
            <a:r>
              <a:rPr kumimoji="1" lang="zh-CN" altLang="en-US" dirty="0"/>
              <a:t>，直接把整個倉庫當作輸入就可以了。</a:t>
            </a:r>
            <a:br>
              <a:rPr kumimoji="1" lang="en-US" altLang="zh-CN" dirty="0"/>
            </a:br>
            <a:r>
              <a:rPr kumimoji="1" lang="zh-CN" altLang="en-US" dirty="0"/>
              <a:t>這塊如果在之前的</a:t>
            </a:r>
            <a:r>
              <a:rPr kumimoji="1" lang="en-US" altLang="zh-CN" dirty="0"/>
              <a:t>slides</a:t>
            </a:r>
            <a:r>
              <a:rPr kumimoji="1" lang="zh-CN" altLang="en-US" dirty="0"/>
              <a:t>中講過，就簡要過一下。主要目的是分析目標函數的功能，為</a:t>
            </a:r>
            <a:r>
              <a:rPr kumimoji="1" lang="en-US" altLang="zh-CN" dirty="0"/>
              <a:t>LLM</a:t>
            </a:r>
            <a:r>
              <a:rPr kumimoji="1" lang="zh-CN" altLang="en-US" dirty="0"/>
              <a:t>提供更豐富的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2635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在一個代碼檔內部進行文檔生成，資訊是有所丟失的，此時需要把和本檔有調用關係的檔也找到。</a:t>
            </a:r>
            <a:br>
              <a:rPr kumimoji="1" lang="en-US" altLang="zh-CN" dirty="0"/>
            </a:br>
            <a:r>
              <a:rPr kumimoji="1" lang="zh-CN" altLang="en-US" dirty="0"/>
              <a:t>同樣的，這也是一種縮減上下文長度、提升</a:t>
            </a:r>
            <a:r>
              <a:rPr kumimoji="1" lang="en-US" altLang="zh-CN" dirty="0"/>
              <a:t>LLM</a:t>
            </a:r>
            <a:r>
              <a:rPr kumimoji="1" lang="zh-CN" altLang="en-US" dirty="0"/>
              <a:t>指令的精確性的方法，和</a:t>
            </a:r>
            <a:r>
              <a:rPr kumimoji="1" lang="en-US" altLang="zh-CN" dirty="0"/>
              <a:t>RAG</a:t>
            </a:r>
            <a:r>
              <a:rPr kumimoji="1" lang="zh-CN" altLang="en-US" dirty="0"/>
              <a:t>有類似的作用。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3012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為了讓大模型生成想要的文檔形式，需要先定義一套文檔模版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0623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基於文檔模版，設計給大模型的提示詞，包含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9335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35263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6402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請看論文</a:t>
            </a:r>
            <a:r>
              <a:rPr kumimoji="1" lang="en-US" altLang="zh-CN" dirty="0"/>
              <a:t>2.1</a:t>
            </a:r>
            <a:r>
              <a:rPr kumimoji="1" lang="zh-CN" altLang="en-US" dirty="0"/>
              <a:t>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ChatDev</a:t>
            </a:r>
            <a:r>
              <a:rPr kumimoji="1" lang="zh-CN" altLang="en-US" dirty="0"/>
              <a:t>基於軟體發展中的瀑布模型，將整個軟體發展流程分為軟體設計、程式編寫、系統測試、文檔編制四個環節。（介紹四個環節）</a:t>
            </a:r>
            <a:endParaRPr kumimoji="1" lang="en-US" altLang="zh-CN" dirty="0"/>
          </a:p>
          <a:p>
            <a:r>
              <a:rPr kumimoji="1" lang="zh-CN" altLang="en-US" dirty="0"/>
              <a:t>每個環節是通過一系列的兩個智慧體之間的對話實現的。每段對話由“指導者”和“助理員”之間構成，指導者負責發起對話，將對話引導至既定目標，即完成當前階段的任務。通過多輪對話，指導者和助理員之間達成一致，任務完成。（參照圖片說明。）一系列對話連接在一起構成“交流鏈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91243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軟體設計階段主要要達成兩個目標：軟體形態和程式設計語言。軟體形態由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CPO</a:t>
            </a:r>
            <a:r>
              <a:rPr kumimoji="1" lang="zh-CN" altLang="en-US" dirty="0"/>
              <a:t>討論決定。程式設計語言由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CTO</a:t>
            </a:r>
            <a:r>
              <a:rPr kumimoji="1" lang="zh-CN" altLang="en-US" dirty="0"/>
              <a:t>討論決定。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79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自動代碼生成是電腦科學長久以來研究的問題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早期主要基於規則和編譯器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近年來隨著生成式語言模型的發展</a:t>
            </a:r>
            <a:r>
              <a:rPr lang="zh-CN" altLang="en-US" dirty="0"/>
              <a:t>，自動代碼生成有了巨大的發展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97584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程式編寫階段，由</a:t>
            </a:r>
            <a:r>
              <a:rPr kumimoji="1" lang="en-US" altLang="zh-CN" dirty="0"/>
              <a:t>CTO</a:t>
            </a:r>
            <a:r>
              <a:rPr kumimoji="1" lang="zh-CN" altLang="en-US" dirty="0"/>
              <a:t>收集軟體設計階段的結論並告知程式師，程式師編寫代碼。程式師先設計代碼結構，然後一個一個檔地編寫代碼。可以看到，在這個例子裡面這個程式師有點犯懶，寫了一個空的</a:t>
            </a:r>
            <a:r>
              <a:rPr kumimoji="1" lang="en-US" altLang="zh-CN" dirty="0"/>
              <a:t>clear</a:t>
            </a:r>
            <a:r>
              <a:rPr kumimoji="1" lang="zh-CN" altLang="en-US" dirty="0"/>
              <a:t>函數。因此這份代碼存在問題，無法運行。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22228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CTO</a:t>
            </a:r>
            <a:r>
              <a:rPr kumimoji="1" lang="zh-CN" altLang="en-US" dirty="0"/>
              <a:t>會注意到代碼中的問題（有函數沒有實現），把這個資訊告訴程式師，程式師來進行修正。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11594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測試工程師根據編譯器回饋，讓程式師做出代碼修改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52548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當然我們也支持了一些進階能力，例如為了由更好的介面，我們支援使用擴散模型來進行圖片生成。另外，因為軟體發展是一個反覆運算進行的過程，我們引入</a:t>
            </a:r>
            <a:r>
              <a:rPr kumimoji="1" lang="en-US" altLang="zh-CN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git</a:t>
            </a:r>
            <a:r>
              <a:rPr kumimoji="1" lang="zh-CN" altLang="en-US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來進行代碼開發的版本管理；同時，為了實現更好的人機交互以及提高框架的可控性，我們在多智慧體軟體發展的過程中引入了人為控制的階段。最後，為了避免模型執行危險的代碼，我們將</a:t>
            </a:r>
            <a:r>
              <a:rPr kumimoji="1" lang="en-US" altLang="zh-CN" sz="1200" b="1" dirty="0" err="1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ChatDev</a:t>
            </a:r>
            <a:r>
              <a:rPr kumimoji="1" lang="zh-CN" altLang="en-US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運行在</a:t>
            </a:r>
            <a:r>
              <a:rPr kumimoji="1" lang="en-US" altLang="zh-CN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docker</a:t>
            </a:r>
            <a:r>
              <a:rPr kumimoji="1" lang="zh-CN" altLang="en-US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中，以保證安全。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68975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是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上的開源軟體接收社區回饋的地方。使用者會在裡面回饋軟體的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，開發者修復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，然後提交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，通過測試後，由專案管理者進行</a:t>
            </a:r>
            <a:r>
              <a:rPr kumimoji="1" lang="en-US" altLang="zh-CN" dirty="0"/>
              <a:t>merge</a:t>
            </a:r>
            <a:r>
              <a:rPr kumimoji="1" lang="zh-CN" altLang="en-US" dirty="0"/>
              <a:t>。</a:t>
            </a:r>
            <a:r>
              <a:rPr kumimoji="1" lang="en-US" altLang="zh-CN" dirty="0"/>
              <a:t>SWE-bench</a:t>
            </a:r>
            <a:r>
              <a:rPr kumimoji="1" lang="zh-CN" altLang="en-US" dirty="0"/>
              <a:t>衡量大模型扮演一個開發者，閱讀用戶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，提出</a:t>
            </a:r>
            <a:r>
              <a:rPr kumimoji="1" lang="en-US" altLang="zh-CN" dirty="0"/>
              <a:t>pr</a:t>
            </a:r>
            <a:r>
              <a:rPr kumimoji="1" lang="zh-CN" altLang="en-US" dirty="0"/>
              <a:t>，然後通過所有測試的能力。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61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9072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6701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接到命令後，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首先進行思考，通過思考產生行動。行動的發出方式就是剛才降到的工具調用（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）。隨後，環境會提供行動的結果，體現為工具的輸出，成為大模型的觀察。基於觀察，大模型進行新的思考，提出新的行動</a:t>
            </a:r>
            <a:r>
              <a:rPr kumimoji="1" lang="en-US" altLang="zh-CN" dirty="0"/>
              <a:t>….</a:t>
            </a:r>
            <a:r>
              <a:rPr kumimoji="1" lang="zh-CN" altLang="en-US" dirty="0"/>
              <a:t>在</a:t>
            </a:r>
            <a:r>
              <a:rPr kumimoji="1" lang="en-US" altLang="zh-CN" dirty="0"/>
              <a:t>SWE-bench</a:t>
            </a:r>
            <a:r>
              <a:rPr kumimoji="1" lang="zh-CN" altLang="en-US" dirty="0"/>
              <a:t>的框架中，大模型可以進行的行動有搜索代碼，打開代碼檔，進行區域性編輯等。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65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806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例如</a:t>
            </a:r>
            <a:r>
              <a:rPr lang="zh-CN" altLang="en-US" dirty="0"/>
              <a:t> </a:t>
            </a:r>
            <a:r>
              <a:rPr lang="en-US" altLang="zh-CN" dirty="0" err="1"/>
              <a:t>github</a:t>
            </a:r>
            <a:r>
              <a:rPr lang="en-US" altLang="zh-CN" dirty="0"/>
              <a:t> copilot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5363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AlphaCode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ChatGPT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51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超級簡略地介紹</a:t>
            </a:r>
            <a:r>
              <a:rPr lang="zh-CN" altLang="en-US" dirty="0"/>
              <a:t> </a:t>
            </a:r>
            <a:r>
              <a:rPr lang="en-US" altLang="zh-CN" dirty="0"/>
              <a:t>AI </a:t>
            </a:r>
            <a:r>
              <a:rPr lang="zh-CN" altLang="en-US" dirty="0"/>
              <a:t>代碼生成的基本原理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通過語言模型</a:t>
            </a:r>
            <a:r>
              <a:rPr lang="zh-CN" altLang="en-US" dirty="0"/>
              <a:t>，根據上文預測下一個詞，直到整個代碼語句被預測完成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662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現在好的代碼生成效果主要來自於</a:t>
            </a:r>
            <a:r>
              <a:rPr lang="zh-CN" altLang="en-US" dirty="0"/>
              <a:t>“</a:t>
            </a:r>
            <a:r>
              <a:rPr lang="en-US" dirty="0"/>
              <a:t>大</a:t>
            </a:r>
            <a:r>
              <a:rPr lang="zh-CN" altLang="en-US" dirty="0"/>
              <a:t>”</a:t>
            </a:r>
            <a:r>
              <a:rPr lang="en-US" dirty="0" err="1"/>
              <a:t>語言模型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763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代碼生成模型的參數量急劇增長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8275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t>‹nº›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t>‹nº›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t>‹nº›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t>‹nº›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t>‹nº›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t>‹nº›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t>‹nº›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t>‹nº›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t>‹nº›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t>‹nº›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t>‹nº›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t>‹nº›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uren1987.github.io/" TargetMode="External"/><Relationship Id="rId2" Type="http://schemas.openxmlformats.org/officeDocument/2006/relationships/hyperlink" Target="mailto:renju@tsinghua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OpenBMB/XAgent/tree/main/Markdown_Do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chart" Target="../charts/chart2.xml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OpenBMB/ChatDe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340768"/>
            <a:ext cx="9209088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66CC"/>
                </a:solidFill>
                <a:sym typeface="+mn-ea"/>
              </a:rPr>
              <a:t>AI</a:t>
            </a:r>
            <a:r>
              <a:rPr lang="zh-CN" altLang="en-US" dirty="0">
                <a:solidFill>
                  <a:srgbClr val="0066CC"/>
                </a:solidFill>
                <a:sym typeface="+mn-ea"/>
              </a:rPr>
              <a:t>在程式設計領域的應用</a:t>
            </a:r>
            <a:endParaRPr lang="zh-CN" altLang="en-US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CB08CD2-948B-3B20-E641-77ABBF9F4DFC}"/>
              </a:ext>
            </a:extLst>
          </p:cNvPr>
          <p:cNvSpPr txBox="1"/>
          <p:nvPr/>
        </p:nvSpPr>
        <p:spPr bwMode="auto">
          <a:xfrm>
            <a:off x="0" y="4509120"/>
            <a:ext cx="9144000" cy="2348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3600" b="1" dirty="0"/>
              <a:t>任炬</a:t>
            </a:r>
            <a:endParaRPr lang="en-US" altLang="zh-CN" sz="3600" b="1" dirty="0"/>
          </a:p>
          <a:p>
            <a:pPr defTabSz="914400"/>
            <a:r>
              <a:rPr lang="en-US" altLang="zh-CN" sz="2800" b="1" dirty="0">
                <a:hlinkClick r:id="rId2"/>
              </a:rPr>
              <a:t>renju@tsinghua.edu.cn</a:t>
            </a:r>
            <a:endParaRPr lang="en-US" altLang="zh-CN" sz="2800" b="1" dirty="0"/>
          </a:p>
          <a:p>
            <a:pPr defTabSz="914400"/>
            <a:r>
              <a:rPr lang="en-US" altLang="zh-CN" sz="2800" b="1" dirty="0">
                <a:hlinkClick r:id="rId3"/>
              </a:rPr>
              <a:t>https://juren1987.github.io</a:t>
            </a:r>
            <a:r>
              <a:rPr lang="zh-CN" altLang="en-US" sz="2800" b="1" dirty="0"/>
              <a:t>  </a:t>
            </a:r>
            <a:endParaRPr lang="en-US" altLang="zh-CN" sz="2800" b="1" dirty="0"/>
          </a:p>
          <a:p>
            <a:pPr defTabSz="914400"/>
            <a:r>
              <a:rPr lang="zh-CN" altLang="en-US" b="1" dirty="0"/>
              <a:t>課程團隊：黃民烈 劉知遠 任炬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28C2A5-CB0B-D102-2191-4F97E6FCEA9A}"/>
              </a:ext>
            </a:extLst>
          </p:cNvPr>
          <p:cNvSpPr/>
          <p:nvPr/>
        </p:nvSpPr>
        <p:spPr>
          <a:xfrm>
            <a:off x="385414" y="3940222"/>
            <a:ext cx="1306266" cy="217664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3AC43-0361-5680-2EA4-65153ABC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代碼生成的基本原理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37974-7FE2-68EB-CA2A-ED693D9C9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53" y="1367842"/>
            <a:ext cx="8047806" cy="4749029"/>
          </a:xfrm>
        </p:spPr>
        <p:txBody>
          <a:bodyPr/>
          <a:lstStyle/>
          <a:p>
            <a:r>
              <a:rPr lang="zh-CN" altLang="en-US" dirty="0"/>
              <a:t>大語言模型（</a:t>
            </a:r>
            <a:r>
              <a:rPr lang="en-US" altLang="zh-CN" dirty="0"/>
              <a:t>Large Language Model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生成式預訓練：</a:t>
            </a:r>
          </a:p>
          <a:p>
            <a:pPr lvl="1"/>
            <a:r>
              <a:rPr lang="zh-CN" altLang="en-US" dirty="0"/>
              <a:t>在大量資料上訓練語言模型預測下一個詞的能力</a:t>
            </a:r>
          </a:p>
          <a:p>
            <a:r>
              <a:rPr lang="zh-CN" altLang="en-US" dirty="0"/>
              <a:t>下游任務泛化：</a:t>
            </a:r>
          </a:p>
          <a:p>
            <a:pPr lvl="1"/>
            <a:r>
              <a:rPr lang="zh-CN" altLang="en-US" dirty="0"/>
              <a:t>訓練好的模型可以應用於多種下游任務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131EB-E5CC-7CEB-5783-228A21A4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10</a:t>
            </a:fld>
            <a:endParaRPr lang="zh-CN" alt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C43737-61AD-751F-DF26-3A9E4BC3DEBA}"/>
              </a:ext>
            </a:extLst>
          </p:cNvPr>
          <p:cNvSpPr/>
          <p:nvPr/>
        </p:nvSpPr>
        <p:spPr>
          <a:xfrm>
            <a:off x="3003613" y="4562350"/>
            <a:ext cx="1620957" cy="9644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語言模型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0350C22-1A91-EC3E-6FB3-C71069C9CAE5}"/>
              </a:ext>
            </a:extLst>
          </p:cNvPr>
          <p:cNvSpPr/>
          <p:nvPr/>
        </p:nvSpPr>
        <p:spPr>
          <a:xfrm>
            <a:off x="1852653" y="4813723"/>
            <a:ext cx="93610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7BA26-E20D-147D-CC52-1BC00B2D1FC6}"/>
              </a:ext>
            </a:extLst>
          </p:cNvPr>
          <p:cNvSpPr txBox="1"/>
          <p:nvPr/>
        </p:nvSpPr>
        <p:spPr>
          <a:xfrm>
            <a:off x="1552957" y="61923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生成式預訓練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7D045DC-7B73-546F-27FD-E761E2E5ED5C}"/>
              </a:ext>
            </a:extLst>
          </p:cNvPr>
          <p:cNvSpPr/>
          <p:nvPr/>
        </p:nvSpPr>
        <p:spPr>
          <a:xfrm>
            <a:off x="4861092" y="4825330"/>
            <a:ext cx="816141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F693FB-000C-D288-F692-FBCCF2A921DC}"/>
              </a:ext>
            </a:extLst>
          </p:cNvPr>
          <p:cNvSpPr txBox="1"/>
          <p:nvPr/>
        </p:nvSpPr>
        <p:spPr>
          <a:xfrm>
            <a:off x="4393549" y="61923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下游任務泛化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915280-C024-998C-2621-B3C5FA673D46}"/>
              </a:ext>
            </a:extLst>
          </p:cNvPr>
          <p:cNvSpPr txBox="1"/>
          <p:nvPr/>
        </p:nvSpPr>
        <p:spPr>
          <a:xfrm>
            <a:off x="6117098" y="39852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75000"/>
                  </a:schemeClr>
                </a:solidFill>
              </a:rPr>
              <a:t>故事生成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8799B6-E887-2A7D-8B36-6412D55359A7}"/>
              </a:ext>
            </a:extLst>
          </p:cNvPr>
          <p:cNvSpPr txBox="1"/>
          <p:nvPr/>
        </p:nvSpPr>
        <p:spPr>
          <a:xfrm>
            <a:off x="6138336" y="43989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75000"/>
                  </a:schemeClr>
                </a:solidFill>
              </a:rPr>
              <a:t>閒聊對話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EDD1EE-2723-EA62-D33D-4CB7CD220166}"/>
              </a:ext>
            </a:extLst>
          </p:cNvPr>
          <p:cNvSpPr txBox="1"/>
          <p:nvPr/>
        </p:nvSpPr>
        <p:spPr>
          <a:xfrm>
            <a:off x="5911913" y="48300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代碼生成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F5AA7F-EBCC-F715-8EEB-39B8C9A0844B}"/>
              </a:ext>
            </a:extLst>
          </p:cNvPr>
          <p:cNvSpPr txBox="1"/>
          <p:nvPr/>
        </p:nvSpPr>
        <p:spPr>
          <a:xfrm>
            <a:off x="6138336" y="547630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75000"/>
                  </a:schemeClr>
                </a:solidFill>
              </a:rPr>
              <a:t>數學推理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1C165C-DB6B-47BD-FFCE-13F4C42FC283}"/>
              </a:ext>
            </a:extLst>
          </p:cNvPr>
          <p:cNvSpPr txBox="1"/>
          <p:nvPr/>
        </p:nvSpPr>
        <p:spPr>
          <a:xfrm>
            <a:off x="6138336" y="58764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75000"/>
                  </a:schemeClr>
                </a:solidFill>
              </a:rPr>
              <a:t>自動翻譯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5BF51F-384B-1FE2-5909-288CA3833BE1}"/>
              </a:ext>
            </a:extLst>
          </p:cNvPr>
          <p:cNvSpPr txBox="1"/>
          <p:nvPr/>
        </p:nvSpPr>
        <p:spPr>
          <a:xfrm>
            <a:off x="395536" y="45623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網路文本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B9B92-5BEB-7C10-FA75-B54BA09B76B5}"/>
              </a:ext>
            </a:extLst>
          </p:cNvPr>
          <p:cNvSpPr txBox="1"/>
          <p:nvPr/>
        </p:nvSpPr>
        <p:spPr>
          <a:xfrm>
            <a:off x="395536" y="503838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科學論文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250B45-BF4E-40E3-8C25-09E63FC4FF3A}"/>
              </a:ext>
            </a:extLst>
          </p:cNvPr>
          <p:cNvSpPr txBox="1"/>
          <p:nvPr/>
        </p:nvSpPr>
        <p:spPr>
          <a:xfrm>
            <a:off x="419206" y="55359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注釋代碼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A6FE99-C761-A8F6-51D8-5BE54491FB7A}"/>
              </a:ext>
            </a:extLst>
          </p:cNvPr>
          <p:cNvSpPr txBox="1"/>
          <p:nvPr/>
        </p:nvSpPr>
        <p:spPr>
          <a:xfrm>
            <a:off x="419206" y="41622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維琪百科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D8676A20-7D85-0CFB-3FDD-4C37805E50C2}"/>
              </a:ext>
            </a:extLst>
          </p:cNvPr>
          <p:cNvSpPr/>
          <p:nvPr/>
        </p:nvSpPr>
        <p:spPr>
          <a:xfrm>
            <a:off x="7507733" y="4078101"/>
            <a:ext cx="351498" cy="2114281"/>
          </a:xfrm>
          <a:prstGeom prst="leftBrace">
            <a:avLst>
              <a:gd name="adj1" fmla="val 14018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7E817F-63A3-5B48-976B-54AFB4AA7915}"/>
              </a:ext>
            </a:extLst>
          </p:cNvPr>
          <p:cNvSpPr txBox="1"/>
          <p:nvPr/>
        </p:nvSpPr>
        <p:spPr>
          <a:xfrm>
            <a:off x="7864340" y="3940222"/>
            <a:ext cx="827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C/C++</a:t>
            </a:r>
            <a:endParaRPr lang="zh-CN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115589-AC27-EDAB-FCAC-78872834045D}"/>
              </a:ext>
            </a:extLst>
          </p:cNvPr>
          <p:cNvSpPr txBox="1"/>
          <p:nvPr/>
        </p:nvSpPr>
        <p:spPr>
          <a:xfrm>
            <a:off x="7852234" y="4382527"/>
            <a:ext cx="926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Python</a:t>
            </a:r>
            <a:endParaRPr lang="zh-CN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349678-E106-713E-2D50-823109A22763}"/>
              </a:ext>
            </a:extLst>
          </p:cNvPr>
          <p:cNvSpPr txBox="1"/>
          <p:nvPr/>
        </p:nvSpPr>
        <p:spPr>
          <a:xfrm>
            <a:off x="7836083" y="4865887"/>
            <a:ext cx="637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Java</a:t>
            </a:r>
            <a:endParaRPr lang="zh-CN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D2EDDE-B0EB-75EB-FAF1-BADF7B8D7A13}"/>
              </a:ext>
            </a:extLst>
          </p:cNvPr>
          <p:cNvSpPr txBox="1"/>
          <p:nvPr/>
        </p:nvSpPr>
        <p:spPr>
          <a:xfrm>
            <a:off x="7820466" y="5316651"/>
            <a:ext cx="1226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/>
              <a:t>Javascript</a:t>
            </a:r>
            <a:endParaRPr lang="zh-CN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6C363D-EB11-2199-A9D9-46B04063A2DE}"/>
              </a:ext>
            </a:extLst>
          </p:cNvPr>
          <p:cNvSpPr txBox="1"/>
          <p:nvPr/>
        </p:nvSpPr>
        <p:spPr>
          <a:xfrm>
            <a:off x="7852234" y="5829083"/>
            <a:ext cx="64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Rust</a:t>
            </a:r>
            <a:endParaRPr lang="zh-CN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10494-3723-14ED-8F5C-5BD71C292738}"/>
              </a:ext>
            </a:extLst>
          </p:cNvPr>
          <p:cNvSpPr txBox="1"/>
          <p:nvPr/>
        </p:nvSpPr>
        <p:spPr>
          <a:xfrm>
            <a:off x="467544" y="37534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Kaiti TC" panose="02010600040101010101" pitchFamily="2" charset="-120"/>
                <a:ea typeface="Kaiti TC" panose="02010600040101010101" pitchFamily="2" charset="-120"/>
              </a:rPr>
              <a:t>訓練數據</a:t>
            </a:r>
            <a:endParaRPr lang="zh-CN" altLang="en-US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037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代碼生成的發展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11</a:t>
            </a:fld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B100D8-67CE-197B-50C0-8783698C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2" y="1772816"/>
            <a:ext cx="8062664" cy="41874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1D630B-3367-7A9A-9353-63A89B1AAAB1}"/>
              </a:ext>
            </a:extLst>
          </p:cNvPr>
          <p:cNvSpPr txBox="1"/>
          <p:nvPr/>
        </p:nvSpPr>
        <p:spPr>
          <a:xfrm rot="16200000">
            <a:off x="-397259" y="322894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模型參數量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A226FB-0A17-A595-C735-833FF4C8CD36}"/>
              </a:ext>
            </a:extLst>
          </p:cNvPr>
          <p:cNvSpPr txBox="1"/>
          <p:nvPr/>
        </p:nvSpPr>
        <p:spPr>
          <a:xfrm>
            <a:off x="4262423" y="605982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年份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E068-DBA2-FE4F-AB5A-452582CE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代碼生成產品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DE0A-0049-B681-D1E0-B4937AF16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CodeX</a:t>
            </a:r>
            <a:r>
              <a:rPr lang="zh-CN" altLang="en-US" dirty="0"/>
              <a:t> </a:t>
            </a:r>
            <a:r>
              <a:rPr lang="en-US" altLang="zh-CN" dirty="0"/>
              <a:t>(OpenAI)</a:t>
            </a:r>
            <a:endParaRPr lang="zh-CN" altLang="en-US" dirty="0"/>
          </a:p>
          <a:p>
            <a:r>
              <a:rPr lang="en-US" altLang="zh-CN" dirty="0" err="1"/>
              <a:t>AlphaCode</a:t>
            </a:r>
            <a:r>
              <a:rPr lang="en-US" altLang="zh-CN" dirty="0"/>
              <a:t> (DeepMind)</a:t>
            </a:r>
            <a:endParaRPr lang="zh-CN" altLang="en-US" dirty="0"/>
          </a:p>
          <a:p>
            <a:r>
              <a:rPr lang="en-US" altLang="zh-CN" dirty="0"/>
              <a:t>ChatGPT (OpenAI)</a:t>
            </a:r>
            <a:endParaRPr lang="zh-CN" altLang="en-US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 Copilot (OpenAI + Microsoft)</a:t>
            </a:r>
            <a:endParaRPr lang="zh-CN" altLang="en-US" dirty="0"/>
          </a:p>
          <a:p>
            <a:r>
              <a:rPr lang="en-US" altLang="zh-CN" dirty="0" err="1"/>
              <a:t>CodeGeeX</a:t>
            </a:r>
            <a:r>
              <a:rPr lang="en-US" altLang="zh-CN" dirty="0"/>
              <a:t> (Tsinghua + </a:t>
            </a:r>
            <a:r>
              <a:rPr lang="en-US" altLang="zh-CN" dirty="0" err="1"/>
              <a:t>ZhipuAI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zh-CN" altLang="en-US" dirty="0"/>
              <a:t>詳細介紹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2000-8DC4-53F9-96B7-7E7F096F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45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9A3A-B1B6-BBE7-5A2C-8CB07115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CodeX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47572-1EAC-4F8F-66EF-35454F8A4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首個基於大規模預訓練的代碼生成模型</a:t>
            </a:r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159GB </a:t>
            </a:r>
            <a:r>
              <a:rPr lang="zh-CN" altLang="en-US" dirty="0"/>
              <a:t>代碼資料</a:t>
            </a:r>
            <a:r>
              <a:rPr lang="en-US" altLang="zh-CN" dirty="0"/>
              <a:t>+</a:t>
            </a:r>
            <a:r>
              <a:rPr lang="zh-CN" altLang="en-US" dirty="0"/>
              <a:t>程式設計競賽題目訓練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B3BB0-209A-2DE4-5D5F-BD6FBB97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D8A78-1D15-9BF5-E2A6-ABA466CB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6" y="2780928"/>
            <a:ext cx="4981930" cy="34059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94B295-E0BE-4D5E-EF2F-EADD86B5583D}"/>
              </a:ext>
            </a:extLst>
          </p:cNvPr>
          <p:cNvSpPr/>
          <p:nvPr/>
        </p:nvSpPr>
        <p:spPr>
          <a:xfrm>
            <a:off x="4652553" y="2780928"/>
            <a:ext cx="999567" cy="3240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DF616-29B9-9D02-DEDA-48DBCAB734E0}"/>
              </a:ext>
            </a:extLst>
          </p:cNvPr>
          <p:cNvSpPr txBox="1"/>
          <p:nvPr/>
        </p:nvSpPr>
        <p:spPr>
          <a:xfrm>
            <a:off x="5689156" y="4765662"/>
            <a:ext cx="331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驗證了大規模預訓練在代碼資料上的有效性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3B62B5-5385-3A67-BDFF-7924088F1087}"/>
              </a:ext>
            </a:extLst>
          </p:cNvPr>
          <p:cNvSpPr txBox="1"/>
          <p:nvPr/>
        </p:nvSpPr>
        <p:spPr>
          <a:xfrm>
            <a:off x="133806" y="6464369"/>
            <a:ext cx="8424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Chen</a:t>
            </a:r>
            <a:r>
              <a:rPr lang="zh-CN" altLang="en-US" sz="1200" dirty="0"/>
              <a:t> </a:t>
            </a:r>
            <a:r>
              <a:rPr lang="en-US" altLang="zh-CN" sz="1200" dirty="0"/>
              <a:t>et</a:t>
            </a:r>
            <a:r>
              <a:rPr lang="zh-CN" altLang="en-US" sz="1200" dirty="0"/>
              <a:t> </a:t>
            </a:r>
            <a:r>
              <a:rPr lang="en-US" altLang="zh-CN" sz="1200" dirty="0"/>
              <a:t>al.</a:t>
            </a:r>
            <a:r>
              <a:rPr lang="zh-CN" altLang="en-US" sz="1200" dirty="0"/>
              <a:t> </a:t>
            </a:r>
            <a:r>
              <a:rPr lang="en" altLang="zh-CN" sz="1200" dirty="0"/>
              <a:t>Evaluating Large Language Models Trained on Code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US" altLang="zh-CN" sz="1200" dirty="0"/>
              <a:t>2021.</a:t>
            </a:r>
            <a:r>
              <a:rPr lang="zh-CN" altLang="en-US" sz="1200" dirty="0"/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D2AD97-D431-6312-E537-DE5BFF2834EB}"/>
              </a:ext>
            </a:extLst>
          </p:cNvPr>
          <p:cNvSpPr txBox="1"/>
          <p:nvPr/>
        </p:nvSpPr>
        <p:spPr>
          <a:xfrm>
            <a:off x="5716116" y="2847494"/>
            <a:ext cx="227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Pass rate: </a:t>
            </a:r>
            <a:r>
              <a:rPr lang="zh-CN" altLang="en-US" sz="24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程式設計題目答案的通過率</a:t>
            </a:r>
          </a:p>
        </p:txBody>
      </p:sp>
    </p:spTree>
    <p:extLst>
      <p:ext uri="{BB962C8B-B14F-4D97-AF65-F5344CB8AC3E}">
        <p14:creationId xmlns:p14="http://schemas.microsoft.com/office/powerpoint/2010/main" val="295611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1F85-5CDB-A658-D403-37EEEE7E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AlphaCode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BEF3B-6E8C-D5C9-EF60-9BD11A62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通過大規模篩選</a:t>
            </a:r>
            <a:r>
              <a:rPr lang="en-US" altLang="zh-CN" dirty="0"/>
              <a:t>+</a:t>
            </a:r>
            <a:r>
              <a:rPr lang="zh-CN" altLang="en-US" dirty="0"/>
              <a:t>聚類，解決</a:t>
            </a:r>
            <a:r>
              <a:rPr lang="zh-CN" altLang="en-US" dirty="0">
                <a:solidFill>
                  <a:srgbClr val="FF0000"/>
                </a:solidFill>
              </a:rPr>
              <a:t>競賽級程式設計問題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413E3-4090-098D-5206-3A88F4D7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14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394B-7679-F68C-2F01-CE2651476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" y="2636912"/>
            <a:ext cx="8882836" cy="32890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E0C80A-C369-7F57-EF6B-466CE4E42FAE}"/>
              </a:ext>
            </a:extLst>
          </p:cNvPr>
          <p:cNvCxnSpPr>
            <a:cxnSpLocks/>
          </p:cNvCxnSpPr>
          <p:nvPr/>
        </p:nvCxnSpPr>
        <p:spPr>
          <a:xfrm>
            <a:off x="4652553" y="5445224"/>
            <a:ext cx="742367" cy="692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B90005-B3DD-0879-9FB6-8EEF74090A52}"/>
              </a:ext>
            </a:extLst>
          </p:cNvPr>
          <p:cNvCxnSpPr>
            <a:cxnSpLocks/>
          </p:cNvCxnSpPr>
          <p:nvPr/>
        </p:nvCxnSpPr>
        <p:spPr>
          <a:xfrm flipH="1">
            <a:off x="5724127" y="4581128"/>
            <a:ext cx="1050556" cy="15563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F6A0E8-60E4-642F-B348-4D1985CC6858}"/>
              </a:ext>
            </a:extLst>
          </p:cNvPr>
          <p:cNvSpPr txBox="1"/>
          <p:nvPr/>
        </p:nvSpPr>
        <p:spPr>
          <a:xfrm>
            <a:off x="4724401" y="626716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大規模篩選</a:t>
            </a:r>
            <a:r>
              <a:rPr lang="en-US" altLang="zh-CN" dirty="0"/>
              <a:t>+</a:t>
            </a:r>
            <a:r>
              <a:rPr lang="zh-CN" altLang="en-US" dirty="0"/>
              <a:t>聚類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5DF374-77D7-88DF-73F6-806976649C66}"/>
              </a:ext>
            </a:extLst>
          </p:cNvPr>
          <p:cNvSpPr txBox="1"/>
          <p:nvPr/>
        </p:nvSpPr>
        <p:spPr>
          <a:xfrm>
            <a:off x="133806" y="6464369"/>
            <a:ext cx="8424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Li</a:t>
            </a:r>
            <a:r>
              <a:rPr lang="zh-CN" altLang="en-US" sz="1200" dirty="0"/>
              <a:t> </a:t>
            </a:r>
            <a:r>
              <a:rPr lang="en-US" altLang="zh-CN" sz="1200" dirty="0"/>
              <a:t>et</a:t>
            </a:r>
            <a:r>
              <a:rPr lang="zh-CN" altLang="en-US" sz="1200" dirty="0"/>
              <a:t> </a:t>
            </a:r>
            <a:r>
              <a:rPr lang="en-US" altLang="zh-CN" sz="1200" dirty="0"/>
              <a:t>al.</a:t>
            </a:r>
            <a:r>
              <a:rPr lang="zh-CN" altLang="en-US" sz="1200" dirty="0"/>
              <a:t> </a:t>
            </a:r>
            <a:r>
              <a:rPr lang="en" altLang="zh-CN" sz="1200" dirty="0"/>
              <a:t>Competition-Level Code Generation with </a:t>
            </a:r>
            <a:r>
              <a:rPr lang="en" altLang="zh-CN" sz="1200" dirty="0" err="1"/>
              <a:t>AlphaCode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US" altLang="zh-CN" sz="1200" dirty="0"/>
              <a:t>2022.</a:t>
            </a:r>
            <a:r>
              <a:rPr lang="zh-CN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381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1F85-5CDB-A658-D403-37EEEE7E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ChatGPT </a:t>
            </a:r>
            <a:r>
              <a:rPr lang="zh-CN" altLang="en-US" dirty="0"/>
              <a:t>代碼生成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413E3-4090-098D-5206-3A88F4D7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15</a:t>
            </a:fld>
            <a:endParaRPr lang="zh-CN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FF7E8C-1D63-01B8-20D4-055C86F8F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417322"/>
            <a:ext cx="8047806" cy="4749029"/>
          </a:xfrm>
        </p:spPr>
        <p:txBody>
          <a:bodyPr/>
          <a:lstStyle/>
          <a:p>
            <a:r>
              <a:rPr lang="zh-CN" altLang="en-US" dirty="0"/>
              <a:t>持續擴大代碼生成模型的參數量、訓練資料量</a:t>
            </a:r>
          </a:p>
          <a:p>
            <a:r>
              <a:rPr lang="zh-CN" altLang="en-US" dirty="0"/>
              <a:t>實現互動式生成代碼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2E392-B8E2-1369-515D-BE00B4D2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5" y="2461964"/>
            <a:ext cx="8534170" cy="40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88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53AF-C0B0-A602-DD17-3CA69F1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Copilot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FFF1-0CB2-A545-973A-5E4EA7D2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283470"/>
            <a:ext cx="8047806" cy="4749029"/>
          </a:xfrm>
        </p:spPr>
        <p:txBody>
          <a:bodyPr/>
          <a:lstStyle/>
          <a:p>
            <a:r>
              <a:rPr lang="zh-CN" altLang="en-US" dirty="0"/>
              <a:t>將</a:t>
            </a:r>
            <a:r>
              <a:rPr lang="en-US" altLang="zh-CN" dirty="0"/>
              <a:t>AI</a:t>
            </a:r>
            <a:r>
              <a:rPr lang="zh-CN" altLang="en-US" dirty="0"/>
              <a:t>代碼生成商業化並集成到主流代碼編輯器中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1EEEE-1151-0317-AC3C-72AD310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16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641A-12F6-FBE1-4C7F-A4C2217F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61078"/>
            <a:ext cx="6716907" cy="48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98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5C90-3AD1-66E0-ADF2-C818281D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CodeGeeX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B699E-6A83-6047-B5CB-A39133FDD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由清華大學知識工程實驗室和智譜</a:t>
            </a:r>
            <a:r>
              <a:rPr lang="en-US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研發，支援國產硬體處理器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大規模、開源、多程式設計語言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BF8AD-7100-4B22-62E3-C6B86B2F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17</a:t>
            </a:fld>
            <a:endParaRPr lang="en-US" altLang="zh-CN" dirty="0"/>
          </a:p>
        </p:txBody>
      </p:sp>
      <p:pic>
        <p:nvPicPr>
          <p:cNvPr id="6" name="Picture 5" descr="A diagram of a coder&#10;&#10;Description automatically generated">
            <a:extLst>
              <a:ext uri="{FF2B5EF4-FFF2-40B4-BE49-F238E27FC236}">
                <a16:creationId xmlns:a16="http://schemas.microsoft.com/office/drawing/2014/main" id="{4D4E64C3-3331-69B7-FDF6-14A0E2A2D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5" y="3429000"/>
            <a:ext cx="8707363" cy="230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7E9AA-2671-1343-4E27-0D894998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430436"/>
            <a:ext cx="2387600" cy="62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B34EF-4758-2B95-E702-ED9D25356772}"/>
              </a:ext>
            </a:extLst>
          </p:cNvPr>
          <p:cNvSpPr txBox="1"/>
          <p:nvPr/>
        </p:nvSpPr>
        <p:spPr>
          <a:xfrm>
            <a:off x="202865" y="6488668"/>
            <a:ext cx="46054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codegeex.cn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4236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5C90-3AD1-66E0-ADF2-C818281D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CodeGeeX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BF8AD-7100-4B22-62E3-C6B86B2F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18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D1DA0-F284-9622-EF5F-9F1B1719C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2954"/>
            <a:ext cx="6771376" cy="44274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65BD91-C8A0-7379-2F19-B5A80D07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442195"/>
            <a:ext cx="8047806" cy="4749029"/>
          </a:xfrm>
        </p:spPr>
        <p:txBody>
          <a:bodyPr/>
          <a:lstStyle/>
          <a:p>
            <a:r>
              <a:rPr lang="zh-CN" altLang="en-US" dirty="0">
                <a:latin typeface="Helvetica" pitchFamily="2" charset="0"/>
              </a:rPr>
              <a:t>較好的模型性能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054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A726-9AF4-BA94-DEF3-2B2E4BCF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496944" cy="1325563"/>
          </a:xfrm>
        </p:spPr>
        <p:txBody>
          <a:bodyPr/>
          <a:lstStyle/>
          <a:p>
            <a:r>
              <a:rPr lang="en-US" altLang="zh-CN" dirty="0"/>
              <a:t>CodeGeeX-2</a:t>
            </a:r>
            <a:r>
              <a:rPr lang="zh-CN" altLang="en-US" dirty="0"/>
              <a:t>：更強的程式設計能力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5D61-828A-7E09-C6BA-807BD8C9F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670" y="2011151"/>
            <a:ext cx="3935786" cy="3888432"/>
          </a:xfrm>
        </p:spPr>
        <p:txBody>
          <a:bodyPr/>
          <a:lstStyle/>
          <a:p>
            <a:r>
              <a:rPr lang="zh-CN" altLang="en-US" dirty="0"/>
              <a:t>更強的代碼生成能力</a:t>
            </a:r>
          </a:p>
          <a:p>
            <a:endParaRPr lang="zh-CN" altLang="en-US" dirty="0"/>
          </a:p>
          <a:p>
            <a:r>
              <a:rPr lang="zh-CN" altLang="en-US" dirty="0"/>
              <a:t>更好的語義理解能力</a:t>
            </a:r>
          </a:p>
          <a:p>
            <a:endParaRPr lang="zh-CN" altLang="en-US" dirty="0"/>
          </a:p>
          <a:p>
            <a:r>
              <a:rPr lang="zh-CN" altLang="en-US" dirty="0"/>
              <a:t>更快的推理速度</a:t>
            </a:r>
          </a:p>
          <a:p>
            <a:endParaRPr lang="zh-CN" altLang="en-US" dirty="0"/>
          </a:p>
          <a:p>
            <a:r>
              <a:rPr lang="zh-CN" altLang="en-US" dirty="0"/>
              <a:t>更長的輸入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8A656-8F15-C78B-4DAF-B084EFBB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19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6FAB7-4A17-7725-65FD-6F7ABA50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4" y="1628799"/>
            <a:ext cx="4008128" cy="46531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429927-B24D-DA15-2505-A656A9B06DC1}"/>
              </a:ext>
            </a:extLst>
          </p:cNvPr>
          <p:cNvSpPr txBox="1"/>
          <p:nvPr/>
        </p:nvSpPr>
        <p:spPr>
          <a:xfrm>
            <a:off x="1259632" y="1187460"/>
            <a:ext cx="2520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onsolas" panose="020B0609020204030204" pitchFamily="49" charset="0"/>
                <a:ea typeface="华文楷体" panose="02010600040101010101" pitchFamily="2" charset="-122"/>
              </a:rPr>
              <a:t>程式設計題目答案的通過率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87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本講內容提要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15.1</a:t>
            </a:r>
            <a:r>
              <a:rPr lang="zh-CN" altLang="en-US" dirty="0"/>
              <a:t> 背景：代碼語言與自動代碼生成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15.2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程式設計輔助</a:t>
            </a:r>
            <a:endParaRPr lang="en-US" altLang="zh-CN" dirty="0"/>
          </a:p>
          <a:p>
            <a:pPr lvl="1"/>
            <a:r>
              <a:rPr lang="en-US" altLang="zh-CN" dirty="0"/>
              <a:t>15.2.1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代碼生成</a:t>
            </a:r>
            <a:endParaRPr lang="en-US" altLang="zh-CN" dirty="0"/>
          </a:p>
          <a:p>
            <a:pPr lvl="1"/>
            <a:r>
              <a:rPr lang="en-US" altLang="zh-CN" dirty="0"/>
              <a:t>15.2.2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</a:p>
          <a:p>
            <a:pPr lvl="1"/>
            <a:r>
              <a:rPr lang="en-US" altLang="zh-CN" dirty="0"/>
              <a:t>15.2.3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文檔生成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15.3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專案開發與維護</a:t>
            </a:r>
            <a:endParaRPr lang="en-US" altLang="zh-CN" dirty="0"/>
          </a:p>
          <a:p>
            <a:pPr lvl="1"/>
            <a:r>
              <a:rPr lang="en-US" altLang="zh-CN" dirty="0"/>
              <a:t>15.3.1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專案開發</a:t>
            </a:r>
            <a:endParaRPr lang="en-US" altLang="zh-CN" dirty="0"/>
          </a:p>
          <a:p>
            <a:pPr lvl="1"/>
            <a:r>
              <a:rPr lang="en-US" altLang="zh-CN" dirty="0"/>
              <a:t>15.3.2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專案維護</a:t>
            </a: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C3BD7-260C-4BC9-9C17-940D7F59C4D1}" type="slidenum">
              <a:rPr lang="en-US" altLang="zh-CN" smtClean="0"/>
              <a:t>2</a:t>
            </a:fld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E581-571C-258B-8AFE-A588EA4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CodeGeeX</a:t>
            </a:r>
            <a:r>
              <a:rPr lang="zh-CN" altLang="en-US" dirty="0"/>
              <a:t> 模型架構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ABBB9-80F8-3C91-8DA8-D83AA6E43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38" y="1417322"/>
            <a:ext cx="8047806" cy="4749029"/>
          </a:xfrm>
        </p:spPr>
        <p:txBody>
          <a:bodyPr/>
          <a:lstStyle/>
          <a:p>
            <a:r>
              <a:rPr lang="zh-CN" altLang="en-US" dirty="0"/>
              <a:t>經典的大語言模型架構，自回歸生成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9EC91-6581-EF09-84E5-C886F16D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20</a:t>
            </a:fld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68CED-1274-3F9D-7123-990302E0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33" y="2165440"/>
            <a:ext cx="8198932" cy="45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32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E581-571C-258B-8AFE-A588EA4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CodeGeeX</a:t>
            </a:r>
            <a:r>
              <a:rPr lang="zh-CN" altLang="en-US" dirty="0"/>
              <a:t> 訓練數據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ABBB9-80F8-3C91-8DA8-D83AA6E43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446238"/>
            <a:ext cx="8047806" cy="4749029"/>
          </a:xfrm>
        </p:spPr>
        <p:txBody>
          <a:bodyPr/>
          <a:lstStyle/>
          <a:p>
            <a:r>
              <a:rPr lang="zh-CN" altLang="en-US" dirty="0"/>
              <a:t>多程式設計語言預訓練，總計</a:t>
            </a:r>
            <a:r>
              <a:rPr lang="en-US" altLang="zh-CN" dirty="0"/>
              <a:t>23</a:t>
            </a:r>
            <a:r>
              <a:rPr lang="zh-CN" altLang="en-US" dirty="0"/>
              <a:t>種程式設計語言</a:t>
            </a:r>
          </a:p>
          <a:p>
            <a:r>
              <a:rPr lang="zh-CN" altLang="en-US" dirty="0"/>
              <a:t>數據總量</a:t>
            </a:r>
            <a:r>
              <a:rPr lang="en-US" altLang="zh-CN" dirty="0"/>
              <a:t>1.6T</a:t>
            </a:r>
            <a:r>
              <a:rPr lang="zh-CN" altLang="en-US" dirty="0"/>
              <a:t>詞元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9EC91-6581-EF09-84E5-C886F16D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21</a:t>
            </a:fld>
            <a:endParaRPr lang="zh-CN" altLang="en-US" dirty="0"/>
          </a:p>
        </p:txBody>
      </p:sp>
      <p:pic>
        <p:nvPicPr>
          <p:cNvPr id="8" name="Picture 7" descr="A colorful pie chart with white text&#10;&#10;Description automatically generated">
            <a:extLst>
              <a:ext uri="{FF2B5EF4-FFF2-40B4-BE49-F238E27FC236}">
                <a16:creationId xmlns:a16="http://schemas.microsoft.com/office/drawing/2014/main" id="{0F3778C1-82D2-3E5A-4E76-8D9A1D5F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59" y="2526358"/>
            <a:ext cx="5768082" cy="38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0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5C90-3AD1-66E0-ADF2-C818281D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CodeGeeX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BF8AD-7100-4B22-62E3-C6B86B2F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22</a:t>
            </a:fld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4711EB-5DBA-9D4D-A4FB-528F069B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6" y="1692819"/>
            <a:ext cx="6041308" cy="50241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130C51-BEB9-8DD2-92A1-9108C3D6F60A}"/>
              </a:ext>
            </a:extLst>
          </p:cNvPr>
          <p:cNvSpPr txBox="1"/>
          <p:nvPr/>
        </p:nvSpPr>
        <p:spPr>
          <a:xfrm>
            <a:off x="3923928" y="11220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代碼生成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D3B3D8-D19E-6D03-C5EC-E41567611704}"/>
              </a:ext>
            </a:extLst>
          </p:cNvPr>
          <p:cNvSpPr txBox="1"/>
          <p:nvPr/>
        </p:nvSpPr>
        <p:spPr>
          <a:xfrm>
            <a:off x="-180528" y="3985319"/>
            <a:ext cx="22976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/>
              <a:t>代碼翻譯</a:t>
            </a:r>
          </a:p>
          <a:p>
            <a:pPr algn="ctr"/>
            <a:r>
              <a:rPr lang="zh-CN" altLang="en-US" sz="2800" b="1" dirty="0"/>
              <a:t>（</a:t>
            </a:r>
            <a:r>
              <a:rPr lang="en-US" altLang="zh-CN" sz="2800" b="1" dirty="0" err="1"/>
              <a:t>Py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to C++</a:t>
            </a:r>
            <a:r>
              <a:rPr lang="zh-CN" altLang="en-US" sz="2800" b="1" dirty="0"/>
              <a:t>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C0993-547E-5ACF-63AF-73EBBFDE9DA9}"/>
              </a:ext>
            </a:extLst>
          </p:cNvPr>
          <p:cNvSpPr txBox="1"/>
          <p:nvPr/>
        </p:nvSpPr>
        <p:spPr>
          <a:xfrm>
            <a:off x="7592654" y="39853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/>
              <a:t>代碼注釋</a:t>
            </a:r>
          </a:p>
        </p:txBody>
      </p:sp>
    </p:spTree>
    <p:extLst>
      <p:ext uri="{BB962C8B-B14F-4D97-AF65-F5344CB8AC3E}">
        <p14:creationId xmlns:p14="http://schemas.microsoft.com/office/powerpoint/2010/main" val="2335884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6494-0EBE-B756-97DA-3288EDDA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CodeGeeX</a:t>
            </a:r>
            <a:r>
              <a:rPr lang="zh-CN" altLang="en-US" dirty="0"/>
              <a:t> 代碼生成示例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AB36-9E4C-746B-0B5A-46CD8ABB5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272259"/>
            <a:ext cx="8047806" cy="4749029"/>
          </a:xfrm>
        </p:spPr>
        <p:txBody>
          <a:bodyPr/>
          <a:lstStyle/>
          <a:p>
            <a:r>
              <a:rPr lang="zh-CN" altLang="en-US" dirty="0"/>
              <a:t>給定一組數，和一個閾值，檢查這組數裡面是否有兩個數的差小於閾值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CB75E-CCED-E022-2BBD-1F52D2E7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23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06B84-D265-F9DF-1635-461F80FB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10" y="2204864"/>
            <a:ext cx="6501703" cy="45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A726-9AF4-BA94-DEF3-2B2E4BCF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CodeGeeX</a:t>
            </a:r>
            <a:r>
              <a:rPr lang="zh-CN" altLang="en-US" dirty="0"/>
              <a:t> 代碼翻譯示例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5D61-828A-7E09-C6BA-807BD8C9F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8A656-8F15-C78B-4DAF-B084EFBB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24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18166-DA28-FEF9-0515-33EC3CC2E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81" y="1090994"/>
            <a:ext cx="6477837" cy="582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91B241-C64D-E841-5396-2A0B3AEF2941}"/>
              </a:ext>
            </a:extLst>
          </p:cNvPr>
          <p:cNvSpPr txBox="1"/>
          <p:nvPr/>
        </p:nvSpPr>
        <p:spPr>
          <a:xfrm>
            <a:off x="5558450" y="2492896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Go </a:t>
            </a:r>
            <a:r>
              <a:rPr lang="zh-CN" altLang="en-US" sz="2800" b="1" dirty="0"/>
              <a:t>語言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55A99-A1F5-26D5-4379-E909EFA0CC7E}"/>
              </a:ext>
            </a:extLst>
          </p:cNvPr>
          <p:cNvSpPr txBox="1"/>
          <p:nvPr/>
        </p:nvSpPr>
        <p:spPr>
          <a:xfrm>
            <a:off x="5520872" y="5098309"/>
            <a:ext cx="1538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C++ </a:t>
            </a:r>
            <a:r>
              <a:rPr lang="zh-CN" altLang="en-US" sz="2800" b="1" dirty="0"/>
              <a:t>語言</a:t>
            </a:r>
          </a:p>
        </p:txBody>
      </p:sp>
    </p:spTree>
    <p:extLst>
      <p:ext uri="{BB962C8B-B14F-4D97-AF65-F5344CB8AC3E}">
        <p14:creationId xmlns:p14="http://schemas.microsoft.com/office/powerpoint/2010/main" val="596097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66A7-51F0-4748-A4D1-3179E32C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CodeGeeX</a:t>
            </a:r>
            <a:r>
              <a:rPr lang="zh-CN" altLang="en-US" dirty="0"/>
              <a:t> 代碼生成外掛程式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3DD7-B2C1-2CF9-ED16-08D15DC91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B6070-F2CF-5D6A-1117-8AB66D3C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25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7565B-D403-CC5F-268D-5999676E6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618" y="1275849"/>
            <a:ext cx="6450763" cy="54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7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AC4A-798C-B6B1-309B-8EBF78CD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CodeGeeX</a:t>
            </a:r>
            <a:r>
              <a:rPr lang="zh-CN" altLang="en-US" dirty="0"/>
              <a:t> 程式設計演示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FADD-23DC-F34B-C4BF-D35FA6772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238" y="1645193"/>
            <a:ext cx="2943783" cy="547145"/>
          </a:xfrm>
        </p:spPr>
        <p:txBody>
          <a:bodyPr/>
          <a:lstStyle/>
          <a:p>
            <a:r>
              <a:rPr lang="zh-CN" altLang="en-US" dirty="0"/>
              <a:t>輸入描述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B3094-9646-BD6A-EE1E-AECAC44A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26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2AC39-7F32-4697-A3CC-DF720FC45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202015"/>
            <a:ext cx="2838311" cy="417346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39498C-3875-01D6-710D-A96BCCD776D5}"/>
              </a:ext>
            </a:extLst>
          </p:cNvPr>
          <p:cNvSpPr txBox="1">
            <a:spLocks/>
          </p:cNvSpPr>
          <p:nvPr/>
        </p:nvSpPr>
        <p:spPr bwMode="auto">
          <a:xfrm>
            <a:off x="3134335" y="1645193"/>
            <a:ext cx="2943783" cy="5471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zh-CN" altLang="en-US" dirty="0"/>
              <a:t>輸出代碼</a:t>
            </a:r>
          </a:p>
        </p:txBody>
      </p:sp>
      <p:pic>
        <p:nvPicPr>
          <p:cNvPr id="12" name="Picture 1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98849A3F-1A09-6D85-4E1C-DE06803D9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66" y="2207862"/>
            <a:ext cx="2785662" cy="4173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9B0F49-50CE-10A6-B0F8-D2434221F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990" y="2202015"/>
            <a:ext cx="2775702" cy="417346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8E5DB4-CD9C-1E86-D3F4-0353071F0561}"/>
              </a:ext>
            </a:extLst>
          </p:cNvPr>
          <p:cNvSpPr txBox="1">
            <a:spLocks/>
          </p:cNvSpPr>
          <p:nvPr/>
        </p:nvSpPr>
        <p:spPr bwMode="auto">
          <a:xfrm>
            <a:off x="6092713" y="1657719"/>
            <a:ext cx="2943783" cy="5471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en-US" altLang="zh-CN" dirty="0"/>
              <a:t>Tab</a:t>
            </a:r>
            <a:r>
              <a:rPr lang="zh-CN" altLang="en-US" dirty="0"/>
              <a:t>補全</a:t>
            </a:r>
          </a:p>
        </p:txBody>
      </p:sp>
    </p:spTree>
    <p:extLst>
      <p:ext uri="{BB962C8B-B14F-4D97-AF65-F5344CB8AC3E}">
        <p14:creationId xmlns:p14="http://schemas.microsoft.com/office/powerpoint/2010/main" val="378218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760C-F66B-5D78-5590-4A0F3FC2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Ask </a:t>
            </a:r>
            <a:r>
              <a:rPr lang="en-US" altLang="zh-CN" dirty="0" err="1"/>
              <a:t>CodeGeeX</a:t>
            </a:r>
            <a:r>
              <a:rPr lang="en-US" altLang="zh-CN" dirty="0"/>
              <a:t> </a:t>
            </a:r>
            <a:r>
              <a:rPr lang="zh-CN" altLang="en-US" dirty="0"/>
              <a:t>互動式程式設計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50318-9DB1-F3C2-CCB0-8A67B2B9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27</a:t>
            </a:fld>
            <a:endParaRPr lang="zh-CN" altLang="en-US" dirty="0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1981BD-6B40-58BF-723D-2779F9A4E9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252688"/>
            <a:ext cx="4464496" cy="5390568"/>
          </a:xfrm>
          <a:prstGeom prst="rect">
            <a:avLst/>
          </a:prstGeom>
        </p:spPr>
      </p:pic>
      <p:pic>
        <p:nvPicPr>
          <p:cNvPr id="5" name="图片 4" descr="银色的手机截图&#10;&#10;描述已自动生成">
            <a:extLst>
              <a:ext uri="{FF2B5EF4-FFF2-40B4-BE49-F238E27FC236}">
                <a16:creationId xmlns:a16="http://schemas.microsoft.com/office/drawing/2014/main" id="{00FD542C-8F66-98A1-224C-D36071DEF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8" y="1252688"/>
            <a:ext cx="3509604" cy="53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45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99BF-03B7-4CA6-6142-C029783F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CodeGeeX</a:t>
            </a:r>
            <a:r>
              <a:rPr lang="zh-CN" altLang="en-US" dirty="0"/>
              <a:t> 自動 </a:t>
            </a:r>
            <a:r>
              <a:rPr lang="en-US" altLang="zh-CN" dirty="0"/>
              <a:t>Debug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0D66-8CCB-9C0C-1061-DF0D8114E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6C90E-4E40-5A1D-6602-A96F68A1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28</a:t>
            </a:fld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39CFF5-193D-216C-3170-FDF4CE982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9" y="1413545"/>
            <a:ext cx="8726342" cy="47490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D811B55-D871-3DF6-BE57-5B4B639789DD}"/>
              </a:ext>
            </a:extLst>
          </p:cNvPr>
          <p:cNvSpPr/>
          <p:nvPr/>
        </p:nvSpPr>
        <p:spPr>
          <a:xfrm>
            <a:off x="7407713" y="1442195"/>
            <a:ext cx="715217" cy="7626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724091-716E-C5E7-54F3-25CC64C80CD1}"/>
              </a:ext>
            </a:extLst>
          </p:cNvPr>
          <p:cNvSpPr txBox="1"/>
          <p:nvPr/>
        </p:nvSpPr>
        <p:spPr>
          <a:xfrm>
            <a:off x="6804898" y="84397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更改資料上限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39D572-0B2C-6D80-23FE-CDBF15855B81}"/>
              </a:ext>
            </a:extLst>
          </p:cNvPr>
          <p:cNvSpPr/>
          <p:nvPr/>
        </p:nvSpPr>
        <p:spPr>
          <a:xfrm>
            <a:off x="267878" y="5362841"/>
            <a:ext cx="2287898" cy="7626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27458-5650-0FD0-7B6F-C36C2BC8EDFD}"/>
              </a:ext>
            </a:extLst>
          </p:cNvPr>
          <p:cNvSpPr txBox="1"/>
          <p:nvPr/>
        </p:nvSpPr>
        <p:spPr>
          <a:xfrm>
            <a:off x="467544" y="621814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輸入指令</a:t>
            </a:r>
          </a:p>
        </p:txBody>
      </p:sp>
    </p:spTree>
    <p:extLst>
      <p:ext uri="{BB962C8B-B14F-4D97-AF65-F5344CB8AC3E}">
        <p14:creationId xmlns:p14="http://schemas.microsoft.com/office/powerpoint/2010/main" val="4126426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99BF-03B7-4CA6-6142-C029783F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CodeGeeX</a:t>
            </a:r>
            <a:r>
              <a:rPr lang="zh-CN" altLang="en-US" dirty="0"/>
              <a:t> 自動 </a:t>
            </a:r>
            <a:r>
              <a:rPr lang="en-US" altLang="zh-CN" dirty="0"/>
              <a:t>Debug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0D66-8CCB-9C0C-1061-DF0D8114E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5120"/>
            <a:ext cx="8047806" cy="474902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6C90E-4E40-5A1D-6602-A96F68A1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29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3F889-CA78-B740-1DC8-3474F960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99788"/>
            <a:ext cx="8687916" cy="44123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B4156DB-D5F9-15CB-F1C2-E33B450714CD}"/>
              </a:ext>
            </a:extLst>
          </p:cNvPr>
          <p:cNvSpPr/>
          <p:nvPr/>
        </p:nvSpPr>
        <p:spPr>
          <a:xfrm>
            <a:off x="632398" y="4236977"/>
            <a:ext cx="1419322" cy="7138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18A99-8824-260A-C967-95878D5616C0}"/>
              </a:ext>
            </a:extLst>
          </p:cNvPr>
          <p:cNvSpPr txBox="1"/>
          <p:nvPr/>
        </p:nvSpPr>
        <p:spPr>
          <a:xfrm>
            <a:off x="531580" y="593011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建議修改資料類型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4014EC-8C03-0C90-DA4E-50378AABF52E}"/>
              </a:ext>
            </a:extLst>
          </p:cNvPr>
          <p:cNvCxnSpPr/>
          <p:nvPr/>
        </p:nvCxnSpPr>
        <p:spPr>
          <a:xfrm>
            <a:off x="1342059" y="5119875"/>
            <a:ext cx="133597" cy="742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20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代碼語言的演變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3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B14CF-6103-F639-5E96-D3C62BF5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66" y="1447118"/>
            <a:ext cx="4804167" cy="2620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17CC5-26BC-E18F-2F1F-A57BFDAD1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23" y="4767023"/>
            <a:ext cx="4925544" cy="1635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A5194-C77F-5837-CEC2-C85FEEC538DF}"/>
              </a:ext>
            </a:extLst>
          </p:cNvPr>
          <p:cNvSpPr txBox="1"/>
          <p:nvPr/>
        </p:nvSpPr>
        <p:spPr>
          <a:xfrm>
            <a:off x="6300192" y="238233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組合語言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53290-6F71-06D3-3A0C-41E23A059825}"/>
              </a:ext>
            </a:extLst>
          </p:cNvPr>
          <p:cNvSpPr txBox="1"/>
          <p:nvPr/>
        </p:nvSpPr>
        <p:spPr>
          <a:xfrm>
            <a:off x="6750660" y="5261477"/>
            <a:ext cx="1050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C++</a:t>
            </a:r>
            <a:endParaRPr lang="zh-CN" altLang="en-US" sz="4400" b="1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71BB4C0-B0E8-3F84-472E-89F781361160}"/>
              </a:ext>
            </a:extLst>
          </p:cNvPr>
          <p:cNvSpPr/>
          <p:nvPr/>
        </p:nvSpPr>
        <p:spPr>
          <a:xfrm>
            <a:off x="7060004" y="3398652"/>
            <a:ext cx="432048" cy="13681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4EB6-B6ED-66C5-E635-C6662404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未來的代碼生成模型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B7279-1374-5B81-3123-C5BE88C7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理解多模態資訊、與作業系統交互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0C739-7666-E627-00A3-A50540F7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30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23F94-C882-865B-13AA-3C019342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765" y="2427067"/>
            <a:ext cx="5001681" cy="355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11154-EA45-93F2-FA74-3505BFFD3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420888"/>
            <a:ext cx="3728253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8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30063-87A8-03AE-94B7-C17283BF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調試 </a:t>
            </a:r>
            <a:r>
              <a:rPr kumimoji="1" lang="en-US" altLang="zh-CN" dirty="0"/>
              <a:t>Debugging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EC382-9A4D-0B83-4857-BC193BA7F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4087366" cy="4749029"/>
          </a:xfrm>
        </p:spPr>
        <p:txBody>
          <a:bodyPr/>
          <a:lstStyle/>
          <a:p>
            <a:r>
              <a:rPr kumimoji="1" lang="zh-CN" altLang="en-US" dirty="0"/>
              <a:t>調試（</a:t>
            </a:r>
            <a:r>
              <a:rPr kumimoji="1" lang="en" altLang="zh-CN" dirty="0"/>
              <a:t>Debug</a:t>
            </a:r>
            <a:r>
              <a:rPr kumimoji="1" lang="en-US" altLang="zh-CN" dirty="0" err="1"/>
              <a:t>ging</a:t>
            </a:r>
            <a:r>
              <a:rPr kumimoji="1" lang="zh-CN" altLang="en" dirty="0"/>
              <a:t>）</a:t>
            </a:r>
            <a:r>
              <a:rPr kumimoji="1" lang="zh-CN" altLang="en-US" dirty="0"/>
              <a:t>是</a:t>
            </a:r>
            <a:r>
              <a:rPr kumimoji="1" lang="zh-CN" altLang="en-US" dirty="0">
                <a:solidFill>
                  <a:srgbClr val="FF0000"/>
                </a:solidFill>
              </a:rPr>
              <a:t>發現</a:t>
            </a:r>
            <a:r>
              <a:rPr kumimoji="1" lang="zh-CN" altLang="en-US" dirty="0"/>
              <a:t>和</a:t>
            </a:r>
            <a:r>
              <a:rPr kumimoji="1" lang="zh-CN" altLang="en-US" dirty="0">
                <a:solidFill>
                  <a:srgbClr val="FF0000"/>
                </a:solidFill>
              </a:rPr>
              <a:t>減少</a:t>
            </a:r>
            <a:r>
              <a:rPr kumimoji="1" lang="zh-CN" altLang="en-US" dirty="0"/>
              <a:t>電腦程式、軟體或軟體系統中程式錯誤的過程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軟體發展者的</a:t>
            </a:r>
            <a:r>
              <a:rPr kumimoji="1" lang="en-US" altLang="zh-CN" dirty="0">
                <a:solidFill>
                  <a:srgbClr val="FF0000"/>
                </a:solidFill>
              </a:rPr>
              <a:t>75%</a:t>
            </a:r>
            <a:r>
              <a:rPr kumimoji="1" lang="zh-CN" altLang="en-US" dirty="0"/>
              <a:t>的工作時間都在</a:t>
            </a:r>
            <a:r>
              <a:rPr kumimoji="1" lang="en-US" altLang="zh-CN" dirty="0"/>
              <a:t>debugging</a:t>
            </a:r>
          </a:p>
          <a:p>
            <a:r>
              <a:rPr kumimoji="1" lang="zh-CN" altLang="en-US" dirty="0"/>
              <a:t>修復一個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的時間是寫一行代碼的</a:t>
            </a:r>
            <a:r>
              <a:rPr kumimoji="1" lang="en-US" altLang="zh-CN" dirty="0">
                <a:solidFill>
                  <a:srgbClr val="FF0000"/>
                </a:solidFill>
              </a:rPr>
              <a:t>30</a:t>
            </a:r>
            <a:r>
              <a:rPr kumimoji="1" lang="zh-CN" altLang="en-US" dirty="0">
                <a:solidFill>
                  <a:srgbClr val="FF0000"/>
                </a:solidFill>
              </a:rPr>
              <a:t>倍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07EAE-DDD7-41F8-72CF-3278A6ED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31</a:t>
            </a:fld>
            <a:endParaRPr lang="en-US" altLang="zh-CN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D461155-F318-5241-A9EA-C80DA319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238" y="1916832"/>
            <a:ext cx="382242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DC1487-2DDC-983E-BEA6-DD9760DE20FF}"/>
              </a:ext>
            </a:extLst>
          </p:cNvPr>
          <p:cNvSpPr txBox="1"/>
          <p:nvPr/>
        </p:nvSpPr>
        <p:spPr>
          <a:xfrm>
            <a:off x="5940152" y="515419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Bug</a:t>
            </a:r>
            <a:r>
              <a:rPr kumimoji="1" lang="zh-CN" altLang="en-US" sz="2800" b="1" dirty="0"/>
              <a:t>的原始形態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0A4BE9-A002-9B5D-E9EA-9C74C22542B1}"/>
              </a:ext>
            </a:extLst>
          </p:cNvPr>
          <p:cNvSpPr txBox="1"/>
          <p:nvPr/>
        </p:nvSpPr>
        <p:spPr>
          <a:xfrm>
            <a:off x="137992" y="6480329"/>
            <a:ext cx="8565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https://coralogix.com/blog/this-is-what-your-developers-are-doing-75-of-the-time-and-this-is-the-cost-you-pay/</a:t>
            </a:r>
          </a:p>
        </p:txBody>
      </p:sp>
    </p:spTree>
    <p:extLst>
      <p:ext uri="{BB962C8B-B14F-4D97-AF65-F5344CB8AC3E}">
        <p14:creationId xmlns:p14="http://schemas.microsoft.com/office/powerpoint/2010/main" val="1563870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Bug</a:t>
            </a:r>
            <a:r>
              <a:rPr kumimoji="1" lang="zh-CN" altLang="en-US" dirty="0"/>
              <a:t>種類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8047806" cy="5112568"/>
          </a:xfrm>
        </p:spPr>
        <p:txBody>
          <a:bodyPr/>
          <a:lstStyle/>
          <a:p>
            <a:r>
              <a:rPr kumimoji="1" lang="en-US" altLang="zh-CN" dirty="0"/>
              <a:t>Bug</a:t>
            </a:r>
            <a:r>
              <a:rPr kumimoji="1" lang="zh-CN" altLang="en-US" dirty="0"/>
              <a:t>可分為以下三類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文法錯誤</a:t>
            </a:r>
            <a:r>
              <a:rPr kumimoji="1" lang="zh-CN" altLang="en-US" dirty="0"/>
              <a:t>：程式設計時的簡單語法錯誤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誤用</a:t>
            </a:r>
            <a:r>
              <a:rPr kumimoji="1" lang="en-US" altLang="zh-CN" dirty="0"/>
              <a:t>==/=</a:t>
            </a:r>
          </a:p>
          <a:p>
            <a:pPr lvl="1"/>
            <a:r>
              <a:rPr kumimoji="1" lang="zh-CN" altLang="en-US" dirty="0"/>
              <a:t>不匹配的括弧對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錯誤的縮進（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的縮進也需要符合語法規則）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引用錯誤</a:t>
            </a:r>
            <a:r>
              <a:rPr kumimoji="1" lang="zh-CN" altLang="en-US" dirty="0"/>
              <a:t>：引用對象</a:t>
            </a:r>
            <a:r>
              <a:rPr kumimoji="1" lang="en-US" altLang="zh-CN" dirty="0"/>
              <a:t>/</a:t>
            </a:r>
            <a:r>
              <a:rPr kumimoji="1" lang="zh-CN" altLang="en-US" dirty="0"/>
              <a:t>方法時的錯誤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物件未被定義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方法未被定義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邏輯錯誤</a:t>
            </a:r>
            <a:r>
              <a:rPr kumimoji="1" lang="zh-CN" altLang="en-US" dirty="0"/>
              <a:t>：語法正確、實現了錯誤的邏輯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判斷條件錯誤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錯誤的操作</a:t>
            </a:r>
            <a:endParaRPr kumimoji="1" lang="en-US" altLang="zh-CN" dirty="0"/>
          </a:p>
          <a:p>
            <a:r>
              <a:rPr kumimoji="1" lang="zh-CN" altLang="en-US" dirty="0"/>
              <a:t>一段程式中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的數量：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個、</a:t>
            </a:r>
            <a:r>
              <a:rPr kumimoji="1" lang="en-US" altLang="zh-CN" dirty="0"/>
              <a:t>2</a:t>
            </a:r>
            <a:r>
              <a:rPr kumimoji="1" lang="zh-CN" altLang="en-US" dirty="0"/>
              <a:t>個、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000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zh-CN" altLang="en-US" dirty="0"/>
              <a:t>補充知識：程式編譯執行的過程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8047806" cy="5112568"/>
          </a:xfrm>
        </p:spPr>
        <p:txBody>
          <a:bodyPr/>
          <a:lstStyle/>
          <a:p>
            <a:r>
              <a:rPr kumimoji="1" lang="zh-CN" altLang="en-US" dirty="0"/>
              <a:t>代碼的編譯</a:t>
            </a:r>
            <a:r>
              <a:rPr kumimoji="1" lang="en-US" altLang="zh-CN" dirty="0"/>
              <a:t>/</a:t>
            </a:r>
            <a:r>
              <a:rPr kumimoji="1" lang="zh-CN" altLang="en-US" dirty="0"/>
              <a:t>解析執行：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代碼：一段</a:t>
            </a:r>
            <a:r>
              <a:rPr kumimoji="1" lang="zh-CN" altLang="en-US" dirty="0">
                <a:solidFill>
                  <a:srgbClr val="FF0000"/>
                </a:solidFill>
              </a:rPr>
              <a:t>文本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實際執行：機器執行由</a:t>
            </a:r>
            <a:r>
              <a:rPr kumimoji="1" lang="zh-CN" altLang="en-US" dirty="0">
                <a:solidFill>
                  <a:srgbClr val="FF0000"/>
                </a:solidFill>
              </a:rPr>
              <a:t>彙編代碼</a:t>
            </a:r>
            <a:r>
              <a:rPr kumimoji="1" lang="zh-CN" altLang="en-US" dirty="0"/>
              <a:t>翻譯的二進位碼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編譯過程</a:t>
            </a:r>
            <a:endParaRPr kumimoji="1" lang="en-US" altLang="zh-CN" dirty="0"/>
          </a:p>
          <a:p>
            <a:pPr lvl="1"/>
            <a:r>
              <a:rPr kumimoji="1" lang="zh-CN" altLang="de-DE" dirty="0"/>
              <a:t>掃描</a:t>
            </a:r>
            <a:r>
              <a:rPr kumimoji="1" lang="zh-CN" altLang="en-US" dirty="0"/>
              <a:t>：從文本中分離保留字等</a:t>
            </a:r>
            <a:r>
              <a:rPr kumimoji="1" lang="zh-CN" altLang="en-US" dirty="0">
                <a:solidFill>
                  <a:srgbClr val="FF0000"/>
                </a:solidFill>
              </a:rPr>
              <a:t>符號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解析：根據</a:t>
            </a:r>
            <a:r>
              <a:rPr kumimoji="1" lang="zh-CN" altLang="en-US" dirty="0">
                <a:solidFill>
                  <a:srgbClr val="FF0000"/>
                </a:solidFill>
              </a:rPr>
              <a:t>語法規則</a:t>
            </a:r>
            <a:r>
              <a:rPr kumimoji="1" lang="zh-CN" altLang="en-US" dirty="0"/>
              <a:t>，將符號歸結為</a:t>
            </a:r>
            <a:r>
              <a:rPr kumimoji="1" lang="zh-CN" altLang="en-US" dirty="0">
                <a:solidFill>
                  <a:srgbClr val="FF0000"/>
                </a:solidFill>
              </a:rPr>
              <a:t>語法樹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語義檢查：檢查一些常見的</a:t>
            </a:r>
            <a:r>
              <a:rPr kumimoji="1" lang="zh-CN" altLang="en-US" dirty="0">
                <a:solidFill>
                  <a:srgbClr val="FF0000"/>
                </a:solidFill>
              </a:rPr>
              <a:t>語義錯誤</a:t>
            </a:r>
            <a:r>
              <a:rPr kumimoji="1" lang="zh-CN" altLang="en-US" dirty="0"/>
              <a:t>，例如類型錯誤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優化、翻譯：將優化後的語法樹翻譯成彙編代碼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B640FF-D288-859D-18F1-3CA6CE9B3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80" y="2755900"/>
            <a:ext cx="2870200" cy="673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C0964F-866B-EA1C-8910-607FBFE3A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06" y="2372795"/>
            <a:ext cx="2628776" cy="2112409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F02FACB-8DC2-86AC-D0C0-7D1967CEF95D}"/>
              </a:ext>
            </a:extLst>
          </p:cNvPr>
          <p:cNvCxnSpPr>
            <a:stCxn id="5" idx="3"/>
          </p:cNvCxnSpPr>
          <p:nvPr/>
        </p:nvCxnSpPr>
        <p:spPr>
          <a:xfrm>
            <a:off x="4309280" y="3092450"/>
            <a:ext cx="17748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AB14471-7DB8-20DA-0ACB-E285BDA7DBA5}"/>
              </a:ext>
            </a:extLst>
          </p:cNvPr>
          <p:cNvSpPr txBox="1"/>
          <p:nvPr/>
        </p:nvSpPr>
        <p:spPr>
          <a:xfrm>
            <a:off x="4788024" y="2611378"/>
            <a:ext cx="91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Consolas" panose="020B0609020204030204" pitchFamily="49" charset="0"/>
                <a:ea typeface="华文楷体" panose="02010600040101010101" pitchFamily="2" charset="-122"/>
              </a:rPr>
              <a:t>編譯</a:t>
            </a:r>
          </a:p>
        </p:txBody>
      </p:sp>
    </p:spTree>
    <p:extLst>
      <p:ext uri="{BB962C8B-B14F-4D97-AF65-F5344CB8AC3E}">
        <p14:creationId xmlns:p14="http://schemas.microsoft.com/office/powerpoint/2010/main" val="3098263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en-US" altLang="zh-CN" dirty="0"/>
              <a:t>Bug</a:t>
            </a:r>
            <a:r>
              <a:rPr kumimoji="1" lang="zh-CN" altLang="en-US" dirty="0"/>
              <a:t>被檢查出的階段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8047806" cy="5112568"/>
          </a:xfrm>
        </p:spPr>
        <p:txBody>
          <a:bodyPr/>
          <a:lstStyle/>
          <a:p>
            <a:r>
              <a:rPr kumimoji="1" lang="en-US" altLang="zh-CN" dirty="0"/>
              <a:t>Bug</a:t>
            </a:r>
            <a:r>
              <a:rPr kumimoji="1" lang="zh-CN" altLang="en-US" dirty="0"/>
              <a:t>被檢查出的階段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文法錯誤：</a:t>
            </a:r>
            <a:r>
              <a:rPr kumimoji="1" lang="zh-CN" altLang="en-US" dirty="0">
                <a:solidFill>
                  <a:srgbClr val="FF0000"/>
                </a:solidFill>
              </a:rPr>
              <a:t>掃描</a:t>
            </a:r>
            <a:r>
              <a:rPr kumimoji="1" lang="zh-CN" altLang="en-US" dirty="0"/>
              <a:t>（縮進錯誤）、</a:t>
            </a:r>
            <a:r>
              <a:rPr kumimoji="1" lang="zh-CN" altLang="en-US" dirty="0">
                <a:solidFill>
                  <a:srgbClr val="FF0000"/>
                </a:solidFill>
              </a:rPr>
              <a:t>解析</a:t>
            </a:r>
            <a:r>
              <a:rPr kumimoji="1" lang="zh-CN" altLang="en-US" dirty="0">
                <a:sym typeface="Wingdings" pitchFamily="2" charset="2"/>
              </a:rPr>
              <a:t>（括弧不匹配）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引用錯誤：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語義檢查</a:t>
            </a:r>
            <a:r>
              <a:rPr kumimoji="1" lang="zh-CN" altLang="en-US" dirty="0">
                <a:sym typeface="Wingdings" pitchFamily="2" charset="2"/>
              </a:rPr>
              <a:t>（方法未被定義）、部份引用錯誤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不能</a:t>
            </a:r>
            <a:r>
              <a:rPr kumimoji="1" lang="zh-CN" altLang="en-US" dirty="0">
                <a:sym typeface="Wingdings" pitchFamily="2" charset="2"/>
              </a:rPr>
              <a:t>被檢查出（下標越界等）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邏輯錯誤：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不能</a:t>
            </a:r>
            <a:r>
              <a:rPr kumimoji="1" lang="zh-CN" altLang="en-US" dirty="0">
                <a:sym typeface="Wingdings" pitchFamily="2" charset="2"/>
              </a:rPr>
              <a:t>在編譯時被檢查出</a:t>
            </a:r>
            <a:endParaRPr kumimoji="1" lang="en-US" altLang="zh-CN" dirty="0">
              <a:sym typeface="Wingdings" pitchFamily="2" charset="2"/>
            </a:endParaRPr>
          </a:p>
          <a:p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>
                <a:sym typeface="Wingdings" pitchFamily="2" charset="2"/>
              </a:rPr>
              <a:t>不能在編譯時被檢查出的錯誤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只能在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運行時報錯</a:t>
            </a:r>
            <a:r>
              <a:rPr kumimoji="1" lang="zh-CN" altLang="en-US" dirty="0">
                <a:sym typeface="Wingdings" pitchFamily="2" charset="2"/>
              </a:rPr>
              <a:t>或給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出錯誤結果</a:t>
            </a:r>
            <a:endParaRPr kumimoji="1" lang="en-US" altLang="zh-CN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難以</a:t>
            </a:r>
            <a:r>
              <a:rPr kumimoji="1" lang="en-US" altLang="zh-CN" dirty="0">
                <a:sym typeface="Wingdings" pitchFamily="2" charset="2"/>
              </a:rPr>
              <a:t>Debug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7688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zh-CN" altLang="en-US" dirty="0"/>
              <a:t>人和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區別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8047806" cy="5544616"/>
          </a:xfrm>
        </p:spPr>
        <p:txBody>
          <a:bodyPr/>
          <a:lstStyle/>
          <a:p>
            <a:r>
              <a:rPr kumimoji="1" lang="zh-CN" altLang="en-US" dirty="0"/>
              <a:t>程式師</a:t>
            </a:r>
            <a:r>
              <a:rPr kumimoji="1" lang="en-US" altLang="zh-CN" dirty="0"/>
              <a:t>Debug</a:t>
            </a:r>
          </a:p>
          <a:p>
            <a:pPr lvl="1"/>
            <a:r>
              <a:rPr kumimoji="1" lang="zh-CN" altLang="en-US" dirty="0"/>
              <a:t>編譯器可以發現的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：看到</a:t>
            </a:r>
            <a:r>
              <a:rPr kumimoji="1" lang="zh-CN" altLang="en-US" dirty="0">
                <a:solidFill>
                  <a:srgbClr val="FF0000"/>
                </a:solidFill>
              </a:rPr>
              <a:t>編譯報錯資訊</a:t>
            </a:r>
            <a:r>
              <a:rPr kumimoji="1" lang="zh-CN" altLang="en-US" dirty="0"/>
              <a:t>，發現</a:t>
            </a:r>
            <a:r>
              <a:rPr kumimoji="1" lang="en-US" altLang="zh-CN" dirty="0"/>
              <a:t>bug</a:t>
            </a:r>
          </a:p>
          <a:p>
            <a:pPr lvl="1"/>
            <a:r>
              <a:rPr kumimoji="1" lang="zh-CN" altLang="en-US" dirty="0"/>
              <a:t>編譯器不可以發現的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：運行時得到</a:t>
            </a:r>
            <a:r>
              <a:rPr kumimoji="1" lang="zh-CN" altLang="en-US" dirty="0">
                <a:solidFill>
                  <a:srgbClr val="FF0000"/>
                </a:solidFill>
              </a:rPr>
              <a:t>錯誤結果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程式師借助工具：</a:t>
            </a:r>
            <a:r>
              <a:rPr kumimoji="1" lang="zh-CN" altLang="en-US" dirty="0">
                <a:solidFill>
                  <a:srgbClr val="FF0000"/>
                </a:solidFill>
              </a:rPr>
              <a:t>編輯器、編譯器、執行結果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編輯器的</a:t>
            </a:r>
            <a:r>
              <a:rPr kumimoji="1" lang="en-US" altLang="zh-CN" dirty="0"/>
              <a:t>IntelliSense</a:t>
            </a:r>
            <a:r>
              <a:rPr kumimoji="1" lang="zh-CN" altLang="en-US" dirty="0"/>
              <a:t>功能：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自動畫波浪線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</a:p>
          <a:p>
            <a:pPr lvl="1"/>
            <a:r>
              <a:rPr kumimoji="1" lang="zh-CN" altLang="en-US" dirty="0"/>
              <a:t>沒有基於規則的編輯器或編譯器可以使用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不能執行代碼、打斷點調試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看過很多正確</a:t>
            </a:r>
            <a:r>
              <a:rPr kumimoji="1" lang="en-US" altLang="zh-CN" dirty="0">
                <a:solidFill>
                  <a:srgbClr val="FF0000"/>
                </a:solidFill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</a:rPr>
              <a:t>不正確的代碼</a:t>
            </a:r>
            <a:r>
              <a:rPr kumimoji="1" lang="zh-CN" altLang="en-US" dirty="0"/>
              <a:t>，具有“火眼金睛”</a:t>
            </a:r>
          </a:p>
        </p:txBody>
      </p:sp>
    </p:spTree>
    <p:extLst>
      <p:ext uri="{BB962C8B-B14F-4D97-AF65-F5344CB8AC3E}">
        <p14:creationId xmlns:p14="http://schemas.microsoft.com/office/powerpoint/2010/main" val="2481243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DebugBench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196751"/>
            <a:ext cx="7632848" cy="5375339"/>
          </a:xfrm>
        </p:spPr>
        <p:txBody>
          <a:bodyPr/>
          <a:lstStyle/>
          <a:p>
            <a:r>
              <a:rPr kumimoji="1" lang="en-US" altLang="zh-CN" dirty="0" err="1"/>
              <a:t>DebugBench</a:t>
            </a:r>
            <a:r>
              <a:rPr kumimoji="1" lang="en-US" altLang="zh-CN" dirty="0"/>
              <a:t>:</a:t>
            </a:r>
            <a:r>
              <a:rPr kumimoji="1" lang="zh-CN" altLang="en-US" dirty="0"/>
              <a:t> 對大模型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能力的測評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測試方式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GPT4</a:t>
            </a:r>
            <a:r>
              <a:rPr kumimoji="1" lang="zh-CN" altLang="en-US" dirty="0"/>
              <a:t>來對</a:t>
            </a:r>
            <a:r>
              <a:rPr kumimoji="1" lang="en-US" altLang="zh-CN" dirty="0" err="1"/>
              <a:t>LeetCode</a:t>
            </a:r>
            <a:r>
              <a:rPr kumimoji="1" lang="zh-CN" altLang="en-US" dirty="0"/>
              <a:t>答案代碼植入</a:t>
            </a:r>
            <a:r>
              <a:rPr kumimoji="1" lang="en-US" altLang="zh-CN" dirty="0"/>
              <a:t>bug</a:t>
            </a:r>
          </a:p>
          <a:p>
            <a:pPr lvl="1"/>
            <a:r>
              <a:rPr kumimoji="1" lang="zh-CN" altLang="en-US" dirty="0"/>
              <a:t>讓大模型指出對應代碼中的問題並嘗試修復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測試修復後的代碼是否正確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結論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大模型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能力很強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難度：邏輯錯誤</a:t>
            </a:r>
            <a:br>
              <a:rPr kumimoji="1" lang="en-US" altLang="zh-CN" dirty="0"/>
            </a:br>
            <a:r>
              <a:rPr kumimoji="1" lang="zh-CN" altLang="en-US" dirty="0"/>
              <a:t>     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引用錯誤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文法錯誤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7E6538-B059-43DD-17F2-D224BBAA6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27004"/>
            <a:ext cx="4464496" cy="15877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5F265A-B890-CC33-F191-9E8E5FA9A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707422"/>
            <a:ext cx="3660498" cy="19630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E94DF5-2467-EF61-41D0-D17ACAD36CB4}"/>
              </a:ext>
            </a:extLst>
          </p:cNvPr>
          <p:cNvSpPr txBox="1"/>
          <p:nvPr/>
        </p:nvSpPr>
        <p:spPr>
          <a:xfrm>
            <a:off x="-40258" y="6572091"/>
            <a:ext cx="554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Tian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Evaluating</a:t>
            </a:r>
            <a:r>
              <a:rPr kumimoji="1" lang="de-DE" altLang="zh-CN" sz="1100" dirty="0"/>
              <a:t> Debugging </a:t>
            </a:r>
            <a:r>
              <a:rPr kumimoji="1" lang="de-DE" altLang="zh-CN" sz="1100" dirty="0" err="1"/>
              <a:t>Capability</a:t>
            </a:r>
            <a:r>
              <a:rPr kumimoji="1" lang="de-DE" altLang="zh-CN" sz="1100" dirty="0"/>
              <a:t> </a:t>
            </a:r>
            <a:r>
              <a:rPr kumimoji="1" lang="de-DE" altLang="zh-CN" sz="1100" dirty="0" err="1"/>
              <a:t>of</a:t>
            </a:r>
            <a:r>
              <a:rPr kumimoji="1" lang="de-DE" altLang="zh-CN" sz="1100" dirty="0"/>
              <a:t> Large Language Models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98609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DebugBench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8047806" cy="5112568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邏輯錯誤</a:t>
            </a:r>
            <a:r>
              <a:rPr kumimoji="1" lang="zh-CN" altLang="en-US" dirty="0"/>
              <a:t>如何更好地被發現</a:t>
            </a:r>
            <a:r>
              <a:rPr kumimoji="1" lang="en-US" altLang="zh-CN" dirty="0"/>
              <a:t>/</a:t>
            </a:r>
            <a:r>
              <a:rPr kumimoji="1" lang="zh-CN" altLang="en-US" dirty="0"/>
              <a:t>修正？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給大模型提供</a:t>
            </a:r>
            <a:r>
              <a:rPr kumimoji="1" lang="zh-CN" altLang="en-US" dirty="0">
                <a:solidFill>
                  <a:srgbClr val="FF0000"/>
                </a:solidFill>
              </a:rPr>
              <a:t>例子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例子越多，效果越好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1-4</a:t>
            </a:r>
            <a:r>
              <a:rPr kumimoji="1" lang="zh-CN" altLang="en-US" dirty="0"/>
              <a:t>個例子時效果顯著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增長</a:t>
            </a:r>
            <a:endParaRPr kumimoji="1" lang="en-US" altLang="zh-CN" dirty="0"/>
          </a:p>
          <a:p>
            <a:r>
              <a:rPr kumimoji="1" lang="zh-CN" altLang="en-US" dirty="0"/>
              <a:t>給大模型接入</a:t>
            </a:r>
            <a:r>
              <a:rPr kumimoji="1" lang="zh-CN" altLang="en-US" dirty="0">
                <a:solidFill>
                  <a:srgbClr val="FF0000"/>
                </a:solidFill>
              </a:rPr>
              <a:t>運行時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最先進的大模型可以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調用編譯運行</a:t>
            </a:r>
            <a:r>
              <a:rPr kumimoji="1" lang="en-US" altLang="zh-CN" dirty="0"/>
              <a:t>/</a:t>
            </a:r>
            <a:r>
              <a:rPr kumimoji="1" lang="zh-CN" altLang="en-US" dirty="0"/>
              <a:t>解釋執行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的功能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運行時提示資訊</a:t>
            </a:r>
            <a:r>
              <a:rPr kumimoji="1" lang="zh-CN" altLang="en-US" dirty="0"/>
              <a:t>有助於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發現文法錯誤和引用錯誤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FA7C69-B360-4475-61F1-91DCE2220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47" y="1628800"/>
            <a:ext cx="3880401" cy="20998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23FF8A-B2FD-0271-3465-7FAD73B7F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86" y="3717032"/>
            <a:ext cx="3854829" cy="20998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5367CB-2B93-F019-2DE5-928119A61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65" y="5656620"/>
            <a:ext cx="3600883" cy="8810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6CCBBF-C557-D460-2281-286F182A1291}"/>
              </a:ext>
            </a:extLst>
          </p:cNvPr>
          <p:cNvSpPr txBox="1"/>
          <p:nvPr/>
        </p:nvSpPr>
        <p:spPr>
          <a:xfrm>
            <a:off x="-40258" y="6572091"/>
            <a:ext cx="554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Tian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Evaluating</a:t>
            </a:r>
            <a:r>
              <a:rPr kumimoji="1" lang="de-DE" altLang="zh-CN" sz="1100" dirty="0"/>
              <a:t> Debugging </a:t>
            </a:r>
            <a:r>
              <a:rPr kumimoji="1" lang="de-DE" altLang="zh-CN" sz="1100" dirty="0" err="1"/>
              <a:t>Capability</a:t>
            </a:r>
            <a:r>
              <a:rPr kumimoji="1" lang="de-DE" altLang="zh-CN" sz="1100" dirty="0"/>
              <a:t> </a:t>
            </a:r>
            <a:r>
              <a:rPr kumimoji="1" lang="de-DE" altLang="zh-CN" sz="1100" dirty="0" err="1"/>
              <a:t>of</a:t>
            </a:r>
            <a:r>
              <a:rPr kumimoji="1" lang="de-DE" altLang="zh-CN" sz="1100" dirty="0"/>
              <a:t> Large Language Models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30857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：示例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3672408" cy="1325563"/>
          </a:xfrm>
        </p:spPr>
        <p:txBody>
          <a:bodyPr/>
          <a:lstStyle/>
          <a:p>
            <a:r>
              <a:rPr kumimoji="1" lang="en-US" altLang="zh-CN" dirty="0"/>
              <a:t>Bug</a:t>
            </a:r>
            <a:r>
              <a:rPr kumimoji="1" lang="zh-CN" altLang="en-US" dirty="0"/>
              <a:t>是什麼？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如果有多個等於</a:t>
            </a:r>
            <a:r>
              <a:rPr kumimoji="1" lang="en-US" altLang="zh-CN" dirty="0"/>
              <a:t>pivot</a:t>
            </a:r>
            <a:r>
              <a:rPr kumimoji="1" lang="zh-CN" altLang="en-US" dirty="0"/>
              <a:t>的元素，排序後只剩下一個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ED7E8E-51EB-0CAB-4163-86573EC44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30" y="804220"/>
            <a:ext cx="4545505" cy="1440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6304EB-FA36-EDEE-A61C-5057DA16A8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" y="3408468"/>
            <a:ext cx="4351788" cy="1800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C0DF16-A545-C276-FC8F-5197DC928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0" y="2328348"/>
            <a:ext cx="4650125" cy="45430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B3E7C0-0ABD-16F3-CB15-F11B63194D9B}"/>
              </a:ext>
            </a:extLst>
          </p:cNvPr>
          <p:cNvSpPr txBox="1"/>
          <p:nvPr/>
        </p:nvSpPr>
        <p:spPr>
          <a:xfrm>
            <a:off x="-40258" y="6572091"/>
            <a:ext cx="554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Tian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Evaluating</a:t>
            </a:r>
            <a:r>
              <a:rPr kumimoji="1" lang="de-DE" altLang="zh-CN" sz="1100" dirty="0"/>
              <a:t> Debugging </a:t>
            </a:r>
            <a:r>
              <a:rPr kumimoji="1" lang="de-DE" altLang="zh-CN" sz="1100" dirty="0" err="1"/>
              <a:t>Capability</a:t>
            </a:r>
            <a:r>
              <a:rPr kumimoji="1" lang="de-DE" altLang="zh-CN" sz="1100" dirty="0"/>
              <a:t> </a:t>
            </a:r>
            <a:r>
              <a:rPr kumimoji="1" lang="de-DE" altLang="zh-CN" sz="1100" dirty="0" err="1"/>
              <a:t>of</a:t>
            </a:r>
            <a:r>
              <a:rPr kumimoji="1" lang="de-DE" altLang="zh-CN" sz="1100" dirty="0"/>
              <a:t> Large Language Models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80775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29C53-FA9F-71C0-0DB9-DBD38096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52828-9B0C-50CF-F10A-32AC60F4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b="1" dirty="0">
                <a:latin typeface="STKaiti" charset="-122"/>
                <a:ea typeface="STKaiti" charset="-122"/>
                <a:cs typeface="STKaiti" charset="-122"/>
              </a:rPr>
              <a:t>Q</a:t>
            </a:r>
            <a:r>
              <a:rPr kumimoji="1" lang="zh-CN" altLang="en-US" sz="2800" b="1" dirty="0">
                <a:latin typeface="STKaiti" charset="-122"/>
                <a:ea typeface="STKaiti" charset="-122"/>
                <a:cs typeface="STKaiti" charset="-122"/>
              </a:rPr>
              <a:t>：程式師最討厭的兩件事情是什麼？</a:t>
            </a:r>
            <a:endParaRPr kumimoji="1" lang="en-US" altLang="zh-CN" sz="2800" b="1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800" b="1" dirty="0">
                <a:latin typeface="STKaiti" charset="-122"/>
                <a:ea typeface="STKaiti" charset="-122"/>
                <a:cs typeface="STKaiti" charset="-122"/>
              </a:rPr>
              <a:t>A</a:t>
            </a:r>
            <a:r>
              <a:rPr kumimoji="1" lang="zh-CN" altLang="en-US" sz="2800" b="1" dirty="0">
                <a:latin typeface="STKaiti" charset="-122"/>
                <a:ea typeface="STKaiti" charset="-122"/>
                <a:cs typeface="STKaiti" charset="-122"/>
              </a:rPr>
              <a:t>：</a:t>
            </a:r>
            <a:r>
              <a:rPr kumimoji="1" lang="en-US" altLang="zh-CN" sz="2800" b="1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sz="2800" b="1" dirty="0">
                <a:latin typeface="STKaiti" charset="-122"/>
                <a:ea typeface="STKaiti" charset="-122"/>
                <a:cs typeface="STKaiti" charset="-122"/>
              </a:rPr>
              <a:t>）為自己的代碼寫文檔；</a:t>
            </a:r>
            <a:endParaRPr kumimoji="1" lang="en-US" altLang="zh-CN" sz="2800" b="1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800" b="1" dirty="0">
                <a:latin typeface="STKaiti" charset="-122"/>
                <a:ea typeface="STKaiti" charset="-122"/>
                <a:cs typeface="STKaiti" charset="-122"/>
              </a:rPr>
              <a:t>       </a:t>
            </a:r>
            <a:r>
              <a:rPr kumimoji="1" lang="en-US" altLang="zh-CN" sz="2800" b="1" dirty="0"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2800" b="1" dirty="0">
                <a:latin typeface="STKaiti" charset="-122"/>
                <a:ea typeface="STKaiti" charset="-122"/>
                <a:cs typeface="STKaiti" charset="-122"/>
              </a:rPr>
              <a:t>）閱讀別人沒有文檔的代碼。</a:t>
            </a:r>
            <a:endParaRPr kumimoji="1" lang="en-US" altLang="zh-CN" sz="2800" b="1" dirty="0">
              <a:latin typeface="STKaiti" charset="-122"/>
              <a:ea typeface="STKaiti" charset="-122"/>
              <a:cs typeface="STKaiti" charset="-122"/>
            </a:endParaRPr>
          </a:p>
          <a:p>
            <a:endParaRPr kumimoji="1" lang="en-US" altLang="zh-CN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dirty="0">
                <a:latin typeface="STKaiti" charset="-122"/>
                <a:ea typeface="STKaiti" charset="-122"/>
                <a:cs typeface="STKaiti" charset="-122"/>
              </a:rPr>
              <a:t>寫文檔的意義：</a:t>
            </a:r>
            <a:endParaRPr kumimoji="1" lang="en-US" altLang="zh-CN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b="1" dirty="0">
                <a:latin typeface="STKaiti" charset="-122"/>
                <a:ea typeface="STKaiti" charset="-122"/>
                <a:cs typeface="STKaiti" charset="-122"/>
              </a:rPr>
              <a:t>專案可維護性</a:t>
            </a:r>
            <a:endParaRPr kumimoji="1" lang="en-US" altLang="zh-CN" b="1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b="1" dirty="0">
                <a:latin typeface="STKaiti" charset="-122"/>
                <a:ea typeface="STKaiti" charset="-122"/>
                <a:cs typeface="STKaiti" charset="-122"/>
              </a:rPr>
              <a:t>多人協作</a:t>
            </a:r>
            <a:endParaRPr kumimoji="1" lang="en-US" altLang="zh-CN" b="1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b="1" dirty="0">
                <a:latin typeface="STKaiti" charset="-122"/>
                <a:ea typeface="STKaiti" charset="-122"/>
                <a:cs typeface="STKaiti" charset="-122"/>
              </a:rPr>
              <a:t>問題追蹤</a:t>
            </a:r>
            <a:endParaRPr kumimoji="1" lang="en-US" altLang="zh-CN" b="1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b="1" dirty="0">
                <a:latin typeface="STKaiti" charset="-122"/>
                <a:ea typeface="STKaiti" charset="-122"/>
                <a:cs typeface="STKaiti" charset="-122"/>
              </a:rPr>
              <a:t>代碼重用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162AA-AF5F-806E-E9BF-187F8582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39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382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代碼語言的演變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4</a:t>
            </a:fld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A5194-C77F-5837-CEC2-C85FEEC538DF}"/>
              </a:ext>
            </a:extLst>
          </p:cNvPr>
          <p:cNvSpPr txBox="1"/>
          <p:nvPr/>
        </p:nvSpPr>
        <p:spPr>
          <a:xfrm>
            <a:off x="5861521" y="2068087"/>
            <a:ext cx="1863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Python</a:t>
            </a:r>
            <a:endParaRPr lang="zh-CN" alt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53290-6F71-06D3-3A0C-41E23A059825}"/>
              </a:ext>
            </a:extLst>
          </p:cNvPr>
          <p:cNvSpPr txBox="1"/>
          <p:nvPr/>
        </p:nvSpPr>
        <p:spPr>
          <a:xfrm>
            <a:off x="5770354" y="511415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自然語言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56768-FAA6-7F9A-46A8-D5B58B62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628800"/>
            <a:ext cx="4074665" cy="199471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AD0881CB-92C2-EF8A-2128-3125E444BAA4}"/>
              </a:ext>
            </a:extLst>
          </p:cNvPr>
          <p:cNvSpPr/>
          <p:nvPr/>
        </p:nvSpPr>
        <p:spPr>
          <a:xfrm>
            <a:off x="6532979" y="3241946"/>
            <a:ext cx="432048" cy="13681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0438D9-749F-A01C-79EB-D0DB85B08E73}"/>
              </a:ext>
            </a:extLst>
          </p:cNvPr>
          <p:cNvSpPr txBox="1"/>
          <p:nvPr/>
        </p:nvSpPr>
        <p:spPr>
          <a:xfrm>
            <a:off x="7017553" y="345965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？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06293-2E02-574E-6797-7BFB4894C709}"/>
              </a:ext>
            </a:extLst>
          </p:cNvPr>
          <p:cNvSpPr txBox="1"/>
          <p:nvPr/>
        </p:nvSpPr>
        <p:spPr>
          <a:xfrm>
            <a:off x="1216361" y="4826122"/>
            <a:ext cx="45005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66CC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寫一段程式，</a:t>
            </a:r>
          </a:p>
          <a:p>
            <a:r>
              <a:rPr lang="zh-CN" altLang="en-US" sz="3200" b="1" dirty="0">
                <a:solidFill>
                  <a:srgbClr val="0066CC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輸出 “</a:t>
            </a:r>
            <a:r>
              <a:rPr lang="en-US" altLang="zh-CN" sz="3200" b="1" dirty="0">
                <a:solidFill>
                  <a:srgbClr val="0066CC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Hello World!</a:t>
            </a:r>
            <a:r>
              <a:rPr lang="zh-CN" altLang="en-US" sz="3200" b="1" dirty="0">
                <a:solidFill>
                  <a:srgbClr val="0066CC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54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文檔寫作規範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625" y="1469186"/>
            <a:ext cx="7337339" cy="4462283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清晰性</a:t>
            </a:r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：清晰明瞭，無歧義，易於理解。使用簡單直接的語言，避免過度技術化的詞彙；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>
              <a:buSzPct val="75000"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完整性</a:t>
            </a:r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：文檔應該覆蓋軟體系統的各個方面，包括需求、設計、實現、測試和部署等。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>
              <a:buSzPct val="75000"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一致性</a:t>
            </a:r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：文檔的格式、結構和術語應該保持一致，以便用戶可以預測和找到所需的信息。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>
              <a:buSzPct val="75000"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可維護性</a:t>
            </a:r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：好的文檔應該易於維護和更新，以確保其反映最新的軟體狀態。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>
              <a:buSzPct val="75000"/>
              <a:buFont typeface="Wingdings" panose="05000000000000000000" pitchFamily="2" charset="2"/>
              <a:buChar char="n"/>
            </a:pPr>
            <a:r>
              <a:rPr kumimoji="1" lang="en-US" altLang="zh-CN" dirty="0">
                <a:latin typeface="Consolas" panose="020B0609020204030204" pitchFamily="49" charset="0"/>
                <a:ea typeface="华文楷体" panose="02010600040101010101" pitchFamily="2" charset="-122"/>
              </a:rPr>
              <a:t>……</a:t>
            </a:r>
            <a:endParaRPr kumimoji="1" lang="zh-CN" altLang="en-US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>
              <a:buSzPct val="75000"/>
              <a:buFont typeface="Wingdings" panose="05000000000000000000" pitchFamily="2" charset="2"/>
              <a:buChar char="n"/>
            </a:pP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495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文檔生成：</a:t>
            </a:r>
            <a:r>
              <a:rPr kumimoji="1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RepoAgent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625" y="1469186"/>
            <a:ext cx="7337339" cy="4462283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代碼架構分析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 lvl="1"/>
            <a:r>
              <a:rPr kumimoji="1" lang="zh-CN" altLang="en-US" dirty="0"/>
              <a:t>解析</a:t>
            </a:r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目標代碼檔的內部結構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分析目標代碼檔在整個專案中的工作模式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r>
              <a:rPr kumimoji="1" lang="zh-CN" altLang="en-US" dirty="0"/>
              <a:t>規範文檔生成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定義良好的文檔範本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為</a:t>
            </a:r>
            <a:r>
              <a:rPr kumimoji="1" lang="en-US" altLang="zh-CN" dirty="0"/>
              <a:t>LLM</a:t>
            </a:r>
            <a:r>
              <a:rPr kumimoji="1" lang="zh-CN" altLang="en-US" dirty="0"/>
              <a:t>提供合適的指令提示</a:t>
            </a:r>
            <a:endParaRPr kumimoji="1" lang="en-US" altLang="zh-CN" dirty="0"/>
          </a:p>
          <a:p>
            <a:r>
              <a:rPr kumimoji="1" lang="zh-CN" altLang="en-US" dirty="0"/>
              <a:t>動態文檔更新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</a:t>
            </a:r>
            <a:r>
              <a:rPr kumimoji="1" lang="en-US" altLang="zh-CN" dirty="0"/>
              <a:t>Git</a:t>
            </a:r>
            <a:r>
              <a:rPr kumimoji="1" lang="zh-CN" altLang="en-US" dirty="0"/>
              <a:t>追蹤修改的文檔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在代碼修改範圍內局部更新文檔</a:t>
            </a:r>
            <a:endParaRPr kumimoji="1" lang="en-US" altLang="zh-CN" dirty="0"/>
          </a:p>
          <a:p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7BB352-EE47-D4A4-F37D-5B7B64FDCCF0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15630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代碼架構分析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4104457" cy="474902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>
                <a:solidFill>
                  <a:schemeClr val="tx1"/>
                </a:solidFill>
              </a:rPr>
              <a:t>函數級分析 </a:t>
            </a:r>
            <a:endParaRPr lang="en-US" altLang="zh-CN" sz="3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0" dirty="0"/>
              <a:t>抽象語法樹</a:t>
            </a:r>
            <a:r>
              <a:rPr lang="en-US" altLang="zh-CN" b="0" dirty="0"/>
              <a:t>(</a:t>
            </a:r>
            <a:r>
              <a:rPr lang="en" altLang="zh-CN" b="0" dirty="0"/>
              <a:t>Abstract Syntax Tree</a:t>
            </a:r>
            <a:r>
              <a:rPr lang="en-US" altLang="zh-CN" b="0" dirty="0"/>
              <a:t>, AST)</a:t>
            </a:r>
            <a:r>
              <a:rPr lang="zh-CN" altLang="en-US" b="0" dirty="0"/>
              <a:t>是描述函數的有效形式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利用</a:t>
            </a:r>
            <a:r>
              <a:rPr lang="en-US" altLang="zh-CN" b="0" dirty="0"/>
              <a:t>AST</a:t>
            </a:r>
            <a:r>
              <a:rPr lang="zh-CN" altLang="en-US" b="0" dirty="0"/>
              <a:t>結構化資訊作為大語言模型輸入的一部分</a:t>
            </a:r>
            <a:endParaRPr lang="en-US" altLang="zh-CN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BB95A21-6748-36EE-777A-DB166FE33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55" y="1442195"/>
            <a:ext cx="3833802" cy="432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B7A7FC-DA62-ACA0-DCC9-1F682B931A16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44290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代碼架構分析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8280921" cy="4749029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3200" dirty="0">
                <a:solidFill>
                  <a:schemeClr val="tx1"/>
                </a:solidFill>
              </a:rPr>
              <a:t>項目級分析 </a:t>
            </a:r>
            <a:endParaRPr lang="en-US" altLang="zh-CN" sz="32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b="0" dirty="0"/>
              <a:t>在不同的檔之間，函數存在</a:t>
            </a:r>
            <a:r>
              <a:rPr lang="zh-CN" altLang="en-US" dirty="0">
                <a:solidFill>
                  <a:srgbClr val="FF0000"/>
                </a:solidFill>
              </a:rPr>
              <a:t>調用</a:t>
            </a:r>
            <a:r>
              <a:rPr lang="zh-CN" altLang="en-US" b="0" dirty="0"/>
              <a:t>與</a:t>
            </a:r>
            <a:r>
              <a:rPr lang="zh-CN" altLang="en-US" dirty="0">
                <a:solidFill>
                  <a:srgbClr val="FF0000"/>
                </a:solidFill>
              </a:rPr>
              <a:t>被調用</a:t>
            </a:r>
            <a:r>
              <a:rPr lang="zh-CN" altLang="en-US" b="0" dirty="0"/>
              <a:t>的關係</a:t>
            </a:r>
            <a:endParaRPr lang="en-US" altLang="zh-CN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b="0" dirty="0"/>
              <a:t>通過函式呼叫關係，建立不同檔間的邏輯關係</a:t>
            </a:r>
            <a:endParaRPr lang="en-US" altLang="zh-CN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b="0" dirty="0"/>
              <a:t>結合函數級分析，可以得到整個專案的拓撲關係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103504-F41B-4D34-9C96-205736F0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811398"/>
            <a:ext cx="4824536" cy="26895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745375C-FC03-E70E-22C5-C0A131640289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33577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定義文檔範本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4104457" cy="4749029"/>
          </a:xfrm>
        </p:spPr>
        <p:txBody>
          <a:bodyPr/>
          <a:lstStyle/>
          <a:p>
            <a:r>
              <a:rPr lang="zh-CN" altLang="en-US" dirty="0"/>
              <a:t>函數功能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參數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代碼描述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備註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調用示例</a:t>
            </a:r>
            <a:endParaRPr lang="en-US" altLang="zh-CN" dirty="0"/>
          </a:p>
          <a:p>
            <a:endParaRPr lang="zh-CN" altLang="en-US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20D030-DF94-E684-FA80-2B45971A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412776"/>
            <a:ext cx="3583917" cy="47490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78EDF9-7CB3-C8D8-B152-C5D81772086A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F9FE4E-DADF-8156-B98A-0BBBC6B09AAB}"/>
              </a:ext>
            </a:extLst>
          </p:cNvPr>
          <p:cNvSpPr/>
          <p:nvPr/>
        </p:nvSpPr>
        <p:spPr>
          <a:xfrm>
            <a:off x="4823241" y="3226843"/>
            <a:ext cx="3421167" cy="4901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2201406-8BCA-6AA2-EBFD-3F003DD9C668}"/>
              </a:ext>
            </a:extLst>
          </p:cNvPr>
          <p:cNvCxnSpPr/>
          <p:nvPr/>
        </p:nvCxnSpPr>
        <p:spPr>
          <a:xfrm>
            <a:off x="2267744" y="1700808"/>
            <a:ext cx="2555497" cy="1728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B40E37D-B573-7154-C7E4-B0804B3E851C}"/>
              </a:ext>
            </a:extLst>
          </p:cNvPr>
          <p:cNvSpPr/>
          <p:nvPr/>
        </p:nvSpPr>
        <p:spPr>
          <a:xfrm>
            <a:off x="4823241" y="3717032"/>
            <a:ext cx="3421167" cy="3600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4D2F660-E477-590F-7C40-DB33047F6B8B}"/>
              </a:ext>
            </a:extLst>
          </p:cNvPr>
          <p:cNvCxnSpPr>
            <a:cxnSpLocks/>
          </p:cNvCxnSpPr>
          <p:nvPr/>
        </p:nvCxnSpPr>
        <p:spPr>
          <a:xfrm>
            <a:off x="1619672" y="2738339"/>
            <a:ext cx="3203569" cy="11729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059E401-0ECC-E9DF-E54F-05EDF7A90946}"/>
              </a:ext>
            </a:extLst>
          </p:cNvPr>
          <p:cNvSpPr/>
          <p:nvPr/>
        </p:nvSpPr>
        <p:spPr>
          <a:xfrm>
            <a:off x="4823241" y="4077071"/>
            <a:ext cx="3421167" cy="7920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EEE1569-7F51-E4DF-9E71-074735B611BF}"/>
              </a:ext>
            </a:extLst>
          </p:cNvPr>
          <p:cNvCxnSpPr>
            <a:cxnSpLocks/>
          </p:cNvCxnSpPr>
          <p:nvPr/>
        </p:nvCxnSpPr>
        <p:spPr>
          <a:xfrm>
            <a:off x="2267744" y="3717032"/>
            <a:ext cx="2555497" cy="6480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1392250-8DD3-944F-1EEF-2719BA9484CE}"/>
              </a:ext>
            </a:extLst>
          </p:cNvPr>
          <p:cNvSpPr/>
          <p:nvPr/>
        </p:nvSpPr>
        <p:spPr>
          <a:xfrm>
            <a:off x="4823241" y="4878292"/>
            <a:ext cx="3421167" cy="4011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B41645F-984D-0B24-9F78-DD98582B9D3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619672" y="4714799"/>
            <a:ext cx="3203569" cy="3640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30BA7BF-3B2C-A2E8-60E9-8BF0D48329D0}"/>
              </a:ext>
            </a:extLst>
          </p:cNvPr>
          <p:cNvSpPr/>
          <p:nvPr/>
        </p:nvSpPr>
        <p:spPr>
          <a:xfrm>
            <a:off x="4823240" y="5301103"/>
            <a:ext cx="3421167" cy="79219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D9EE3FD-86E4-ED4B-DFA9-4E47A7DA109A}"/>
              </a:ext>
            </a:extLst>
          </p:cNvPr>
          <p:cNvCxnSpPr>
            <a:cxnSpLocks/>
          </p:cNvCxnSpPr>
          <p:nvPr/>
        </p:nvCxnSpPr>
        <p:spPr>
          <a:xfrm flipV="1">
            <a:off x="2267744" y="5570293"/>
            <a:ext cx="2555496" cy="193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47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指令提示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4104457" cy="4749029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項目架構</a:t>
            </a:r>
            <a:r>
              <a:rPr lang="zh-CN" altLang="en-US" dirty="0"/>
              <a:t>：整個項目的拓撲關係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宏觀資訊</a:t>
            </a:r>
            <a:r>
              <a:rPr lang="zh-CN" altLang="en-US" dirty="0"/>
              <a:t>：檔路徑、函數名稱等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目標代碼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相關調用代碼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文檔格式提示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其他提示</a:t>
            </a:r>
            <a:r>
              <a:rPr lang="zh-CN" altLang="en-US" dirty="0"/>
              <a:t>：</a:t>
            </a:r>
            <a:r>
              <a:rPr lang="en-US" altLang="zh-CN" dirty="0"/>
              <a:t>LLM</a:t>
            </a:r>
            <a:r>
              <a:rPr lang="zh-CN" altLang="en-US" dirty="0"/>
              <a:t>身份提示，生成細節提示</a:t>
            </a:r>
            <a:r>
              <a:rPr lang="en-US" altLang="zh-CN" dirty="0"/>
              <a:t>……</a:t>
            </a:r>
          </a:p>
          <a:p>
            <a:endParaRPr lang="zh-CN" altLang="en-US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8C5A5C-9629-E534-2BA6-AC095E10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476672"/>
            <a:ext cx="4250251" cy="5949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22CAF7-28D9-4EAD-42C2-6146D789160B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3905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動態文檔更新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4104457" cy="4749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0" dirty="0"/>
              <a:t>Git</a:t>
            </a:r>
            <a:r>
              <a:rPr lang="zh-CN" altLang="en-US" b="0" dirty="0"/>
              <a:t>記錄了每次更新的具體內容、涉及的文檔</a:t>
            </a:r>
          </a:p>
          <a:p>
            <a:pPr>
              <a:lnSpc>
                <a:spcPct val="150000"/>
              </a:lnSpc>
            </a:pPr>
            <a:r>
              <a:rPr lang="zh-CN" altLang="en-US" b="0" dirty="0"/>
              <a:t>代碼更新的局部效應</a:t>
            </a:r>
            <a:endParaRPr lang="en-US" altLang="zh-CN" b="0" dirty="0"/>
          </a:p>
          <a:p>
            <a:pPr lvl="1">
              <a:lnSpc>
                <a:spcPct val="150000"/>
              </a:lnSpc>
            </a:pPr>
            <a:r>
              <a:rPr lang="zh-CN" altLang="en-US" b="0" dirty="0"/>
              <a:t>本地代碼的增刪改</a:t>
            </a:r>
            <a:endParaRPr lang="en-US" altLang="zh-CN" b="0" dirty="0"/>
          </a:p>
          <a:p>
            <a:pPr lvl="1">
              <a:lnSpc>
                <a:spcPct val="150000"/>
              </a:lnSpc>
            </a:pPr>
            <a:r>
              <a:rPr lang="zh-CN" altLang="en-US" b="0" dirty="0"/>
              <a:t>調用關係的增加或減少</a:t>
            </a:r>
          </a:p>
          <a:p>
            <a:pPr>
              <a:lnSpc>
                <a:spcPct val="150000"/>
              </a:lnSpc>
            </a:pPr>
            <a:r>
              <a:rPr lang="zh-CN" altLang="en-US" b="0" dirty="0"/>
              <a:t>僅更新受影響的代碼部分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2D835E-9042-5D22-85AD-E2342608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801743"/>
            <a:ext cx="3885126" cy="56259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8E0122-11FD-39B0-615E-16C85B847442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8062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文檔生成示例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7848873" cy="4749029"/>
          </a:xfrm>
        </p:spPr>
        <p:txBody>
          <a:bodyPr/>
          <a:lstStyle/>
          <a:p>
            <a:r>
              <a:rPr lang="en" altLang="zh-CN" sz="1800" dirty="0">
                <a:hlinkClick r:id="rId2"/>
              </a:rPr>
              <a:t>XAgent/Markdown_Docs at main · OpenBMB/XAgent (github.com)</a:t>
            </a:r>
            <a:endParaRPr lang="zh-CN" altLang="en-US" sz="1800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22DB63-132D-714B-0C4A-30CB25A8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170" y="1897443"/>
            <a:ext cx="4167299" cy="48691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EE7637-F865-65E2-6462-662FF5BA6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897443"/>
            <a:ext cx="3681574" cy="44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7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7E4A053E-41A3-B157-15E8-1CE813DE8A14}"/>
              </a:ext>
            </a:extLst>
          </p:cNvPr>
          <p:cNvSpPr/>
          <p:nvPr/>
        </p:nvSpPr>
        <p:spPr>
          <a:xfrm>
            <a:off x="4517733" y="4941168"/>
            <a:ext cx="3096344" cy="1584176"/>
          </a:xfrm>
          <a:prstGeom prst="wedgeRoundRectCallout">
            <a:avLst>
              <a:gd name="adj1" fmla="val 61484"/>
              <a:gd name="adj2" fmla="val 2753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zh-CN" altLang="en-US" dirty="0"/>
              <a:t>從“副駕駛”到“智能體”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83568" y="1700808"/>
            <a:ext cx="7529513" cy="4752528"/>
          </a:xfrm>
        </p:spPr>
        <p:txBody>
          <a:bodyPr/>
          <a:lstStyle/>
          <a:p>
            <a:r>
              <a:rPr kumimoji="1" lang="zh-CN" altLang="en-US" sz="2400" dirty="0">
                <a:latin typeface="STKaiti" charset="-122"/>
                <a:ea typeface="STKaiti" charset="-122"/>
                <a:cs typeface="STKaiti" charset="-122"/>
              </a:rPr>
              <a:t>“副駕駛”：説明人完成編碼相關任務</a:t>
            </a:r>
            <a:endParaRPr kumimoji="1" lang="en-US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例如：補全人寫的代碼、幫助人寫文檔等</a:t>
            </a:r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輸入是人完成的部分任務，模型補充剩下的部分</a:t>
            </a:r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endParaRPr kumimoji="1" lang="en-US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400" dirty="0">
                <a:latin typeface="STKaiti" charset="-122"/>
                <a:ea typeface="STKaiti" charset="-122"/>
                <a:cs typeface="STKaiti" charset="-122"/>
              </a:rPr>
              <a:t>“智能體”：直接完成編碼相關的整體專案</a:t>
            </a:r>
            <a:endParaRPr kumimoji="1" lang="en-US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人直接給出需求，智慧體（們）完成寫代碼、文檔、測試、部署等全流程</a:t>
            </a:r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需要與程式設計環境自主交互</a:t>
            </a:r>
            <a:endParaRPr kumimoji="1" lang="zh-CN" altLang="en-US" sz="2400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9BC6638C-C313-EB76-EACB-D47D4DE17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544" y="5724422"/>
            <a:ext cx="576064" cy="576064"/>
          </a:xfrm>
          <a:prstGeom prst="rect">
            <a:avLst/>
          </a:prstGeom>
        </p:spPr>
      </p:pic>
      <p:sp>
        <p:nvSpPr>
          <p:cNvPr id="4" name="圆角矩形标注 3">
            <a:extLst>
              <a:ext uri="{FF2B5EF4-FFF2-40B4-BE49-F238E27FC236}">
                <a16:creationId xmlns:a16="http://schemas.microsoft.com/office/drawing/2014/main" id="{12A4EE54-A2C6-98F0-2165-322E43A43B5C}"/>
              </a:ext>
            </a:extLst>
          </p:cNvPr>
          <p:cNvSpPr/>
          <p:nvPr/>
        </p:nvSpPr>
        <p:spPr>
          <a:xfrm>
            <a:off x="1223628" y="5802245"/>
            <a:ext cx="2736304" cy="432048"/>
          </a:xfrm>
          <a:prstGeom prst="wedgeRoundRectCallout">
            <a:avLst>
              <a:gd name="adj1" fmla="val -57103"/>
              <a:gd name="adj2" fmla="val -178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開發一個五子棋遊戲。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8453E8-D383-12DB-1C19-AF0648009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413" y="5023318"/>
            <a:ext cx="1440160" cy="1419876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FA7A91C6-61D8-BA14-CD18-8E4C463DAD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4117" y="5811079"/>
            <a:ext cx="576064" cy="5760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1E5C7C-F4D2-46CA-6822-7D5096A70B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502" y="5014484"/>
            <a:ext cx="970786" cy="1419876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39615CE3-EE70-F2B8-E6C9-21468778F6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544" y="2941163"/>
            <a:ext cx="576064" cy="576064"/>
          </a:xfrm>
          <a:prstGeom prst="rect">
            <a:avLst/>
          </a:prstGeom>
        </p:spPr>
      </p:pic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58B7BB5D-84B0-CEEB-D589-1C7CB8C81BD9}"/>
              </a:ext>
            </a:extLst>
          </p:cNvPr>
          <p:cNvSpPr/>
          <p:nvPr/>
        </p:nvSpPr>
        <p:spPr>
          <a:xfrm>
            <a:off x="1223628" y="3018986"/>
            <a:ext cx="2736304" cy="698046"/>
          </a:xfrm>
          <a:prstGeom prst="wedgeRoundRectCallout">
            <a:avLst>
              <a:gd name="adj1" fmla="val -57103"/>
              <a:gd name="adj2" fmla="val -178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Game: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__():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0AFBE573-0D56-594A-1966-095B6199BC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515" y="2941163"/>
            <a:ext cx="576064" cy="576064"/>
          </a:xfrm>
          <a:prstGeom prst="rect">
            <a:avLst/>
          </a:prstGeom>
        </p:spPr>
      </p:pic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8B0B9A63-E9DB-9E1A-2198-62EEE5A9987A}"/>
              </a:ext>
            </a:extLst>
          </p:cNvPr>
          <p:cNvSpPr/>
          <p:nvPr/>
        </p:nvSpPr>
        <p:spPr>
          <a:xfrm>
            <a:off x="4175956" y="3018986"/>
            <a:ext cx="3564396" cy="698046"/>
          </a:xfrm>
          <a:prstGeom prst="wedgeRoundRectCallout">
            <a:avLst>
              <a:gd name="adj1" fmla="val 57540"/>
              <a:gd name="adj2" fmla="val -178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self.board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self.current_player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00DB90A-C7FF-53F6-108A-F5096BFC1B64}"/>
              </a:ext>
            </a:extLst>
          </p:cNvPr>
          <p:cNvSpPr/>
          <p:nvPr/>
        </p:nvSpPr>
        <p:spPr>
          <a:xfrm>
            <a:off x="7020272" y="1628800"/>
            <a:ext cx="1728192" cy="93610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單個</a:t>
            </a:r>
            <a:r>
              <a:rPr kumimoji="1" lang="en-US" altLang="zh-CN" dirty="0"/>
              <a:t>AI</a:t>
            </a:r>
            <a:r>
              <a:rPr kumimoji="1" lang="zh-CN" altLang="en-US" dirty="0"/>
              <a:t>可完成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8BEE7B9-D1EC-0FC3-DD55-8E7A9A8711DF}"/>
              </a:ext>
            </a:extLst>
          </p:cNvPr>
          <p:cNvSpPr/>
          <p:nvPr/>
        </p:nvSpPr>
        <p:spPr>
          <a:xfrm>
            <a:off x="7020272" y="3856314"/>
            <a:ext cx="1728192" cy="122406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可能需要多個</a:t>
            </a:r>
            <a:r>
              <a:rPr kumimoji="1" lang="en-US" altLang="zh-CN" dirty="0"/>
              <a:t>AI</a:t>
            </a:r>
            <a:r>
              <a:rPr kumimoji="1" lang="zh-CN" altLang="en-US" dirty="0"/>
              <a:t>共同完成；可能需要調用工具</a:t>
            </a:r>
          </a:p>
        </p:txBody>
      </p:sp>
    </p:spTree>
    <p:extLst>
      <p:ext uri="{BB962C8B-B14F-4D97-AF65-F5344CB8AC3E}">
        <p14:creationId xmlns:p14="http://schemas.microsoft.com/office/powerpoint/2010/main" val="3674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zh-CN" altLang="en-US" dirty="0"/>
              <a:t>群體智慧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9711942-D820-9F3C-E43D-03514FF99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586" y="1496021"/>
            <a:ext cx="8047806" cy="4749029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C265B3A-72B6-3200-95D7-5A6CFC7E3E17}"/>
              </a:ext>
            </a:extLst>
          </p:cNvPr>
          <p:cNvSpPr/>
          <p:nvPr/>
        </p:nvSpPr>
        <p:spPr>
          <a:xfrm>
            <a:off x="276501" y="1621881"/>
            <a:ext cx="4019387" cy="4986708"/>
          </a:xfrm>
          <a:prstGeom prst="roundRect">
            <a:avLst>
              <a:gd name="adj" fmla="val 3095"/>
            </a:avLst>
          </a:prstGeom>
          <a:noFill/>
          <a:ln w="28575" cap="flat" cmpd="sng">
            <a:solidFill>
              <a:srgbClr val="161930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9D5748-3AA0-B87A-91D6-EA9ABF6C2F19}"/>
              </a:ext>
            </a:extLst>
          </p:cNvPr>
          <p:cNvSpPr txBox="1"/>
          <p:nvPr/>
        </p:nvSpPr>
        <p:spPr>
          <a:xfrm>
            <a:off x="1270531" y="1340768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個體智能湧現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A0D33DC-A8A2-5912-3638-5C16D26974C8}"/>
              </a:ext>
            </a:extLst>
          </p:cNvPr>
          <p:cNvSpPr/>
          <p:nvPr/>
        </p:nvSpPr>
        <p:spPr>
          <a:xfrm>
            <a:off x="4803973" y="1621881"/>
            <a:ext cx="4110275" cy="4986708"/>
          </a:xfrm>
          <a:prstGeom prst="roundRect">
            <a:avLst>
              <a:gd name="adj" fmla="val 3095"/>
            </a:avLst>
          </a:prstGeom>
          <a:noFill/>
          <a:ln w="28575" cap="flat" cmpd="sng">
            <a:solidFill>
              <a:srgbClr val="161930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9C5778-4FF4-06AF-EDF0-61759D432D07}"/>
              </a:ext>
            </a:extLst>
          </p:cNvPr>
          <p:cNvSpPr txBox="1"/>
          <p:nvPr/>
        </p:nvSpPr>
        <p:spPr>
          <a:xfrm>
            <a:off x="5853043" y="1348838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群體智慧湧現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68971A-3F69-1B8B-7B23-821FEBEFD30D}"/>
              </a:ext>
            </a:extLst>
          </p:cNvPr>
          <p:cNvSpPr txBox="1"/>
          <p:nvPr/>
        </p:nvSpPr>
        <p:spPr>
          <a:xfrm>
            <a:off x="419674" y="1870023"/>
            <a:ext cx="3842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神經元數量增加</a:t>
            </a:r>
            <a:r>
              <a:rPr kumimoji="1" lang="zh-CN" altLang="en-US" sz="16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帶來</a:t>
            </a:r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生物個體的智能湧現</a:t>
            </a:r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B424A00B-FFDF-FC46-0C44-475C73A3A18A}"/>
              </a:ext>
            </a:extLst>
          </p:cNvPr>
          <p:cNvSpPr/>
          <p:nvPr/>
        </p:nvSpPr>
        <p:spPr>
          <a:xfrm>
            <a:off x="2131730" y="2374895"/>
            <a:ext cx="308925" cy="395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5CD97D1-3877-5335-4D88-59BE711BB2F8}"/>
              </a:ext>
            </a:extLst>
          </p:cNvPr>
          <p:cNvSpPr txBox="1"/>
          <p:nvPr/>
        </p:nvSpPr>
        <p:spPr>
          <a:xfrm>
            <a:off x="596660" y="2853150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參數增加</a:t>
            </a:r>
            <a:r>
              <a:rPr kumimoji="1" lang="zh-CN" altLang="en-US" sz="16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帶來單個</a:t>
            </a:r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大模型的智慧湧現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E949AC-C7D4-9197-9716-1D7479AFEFC7}"/>
              </a:ext>
            </a:extLst>
          </p:cNvPr>
          <p:cNvSpPr txBox="1"/>
          <p:nvPr/>
        </p:nvSpPr>
        <p:spPr>
          <a:xfrm>
            <a:off x="5250979" y="1835615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生物體群聚</a:t>
            </a:r>
            <a:r>
              <a:rPr kumimoji="1" lang="zh-CN" altLang="en-US" sz="16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帶來</a:t>
            </a:r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生物群體智慧湧現</a:t>
            </a:r>
          </a:p>
        </p:txBody>
      </p:sp>
      <p:sp>
        <p:nvSpPr>
          <p:cNvPr id="24" name="下箭头 23">
            <a:extLst>
              <a:ext uri="{FF2B5EF4-FFF2-40B4-BE49-F238E27FC236}">
                <a16:creationId xmlns:a16="http://schemas.microsoft.com/office/drawing/2014/main" id="{EE270D78-E824-8102-3AE6-7B460052443A}"/>
              </a:ext>
            </a:extLst>
          </p:cNvPr>
          <p:cNvSpPr/>
          <p:nvPr/>
        </p:nvSpPr>
        <p:spPr>
          <a:xfrm>
            <a:off x="6784663" y="2403221"/>
            <a:ext cx="308925" cy="395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96E8FA-6C4E-FD57-E9AD-4D59A6058CEE}"/>
              </a:ext>
            </a:extLst>
          </p:cNvPr>
          <p:cNvSpPr txBox="1"/>
          <p:nvPr/>
        </p:nvSpPr>
        <p:spPr>
          <a:xfrm>
            <a:off x="5668878" y="2909561"/>
            <a:ext cx="2682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AI</a:t>
            </a:r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群聚</a:t>
            </a:r>
            <a:r>
              <a:rPr kumimoji="1" lang="zh-CN" altLang="en-US" sz="16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帶來</a:t>
            </a:r>
            <a:r>
              <a:rPr kumimoji="1" lang="en-US" altLang="zh-CN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AI</a:t>
            </a:r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群體智慧湧現</a:t>
            </a: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4A50D62E-3AD5-D43F-991E-5B9BE8FC317B}"/>
              </a:ext>
            </a:extLst>
          </p:cNvPr>
          <p:cNvSpPr/>
          <p:nvPr/>
        </p:nvSpPr>
        <p:spPr>
          <a:xfrm>
            <a:off x="4377744" y="3787857"/>
            <a:ext cx="403690" cy="2179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B315534-1C8F-7D9C-8F9F-792161EEC1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925" y="3469963"/>
            <a:ext cx="1955252" cy="195525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D31F9B6-82FA-9A4A-6922-924D4741FE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1836" y="3488827"/>
            <a:ext cx="1933095" cy="193309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E453FFD-FCD4-C2B1-3D6F-8782BCA1CF46}"/>
              </a:ext>
            </a:extLst>
          </p:cNvPr>
          <p:cNvSpPr txBox="1"/>
          <p:nvPr/>
        </p:nvSpPr>
        <p:spPr>
          <a:xfrm>
            <a:off x="251520" y="3644539"/>
            <a:ext cx="400110" cy="18536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400" b="1" dirty="0"/>
              <a:t>大腦神經元數量</a:t>
            </a:r>
            <a:r>
              <a:rPr kumimoji="1" lang="en-US" altLang="zh-CN" sz="1400" b="1" dirty="0"/>
              <a:t>(</a:t>
            </a:r>
            <a:r>
              <a:rPr kumimoji="1" lang="zh-CN" altLang="en-US" sz="1400" b="1" dirty="0"/>
              <a:t>十億</a:t>
            </a:r>
            <a:r>
              <a:rPr kumimoji="1" lang="en-US" altLang="zh-CN" sz="1400" b="1" dirty="0"/>
              <a:t>)</a:t>
            </a:r>
            <a:endParaRPr kumimoji="1" lang="zh-CN" altLang="en-US" sz="1400" b="1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D4444DB-6501-8ABF-A5C5-107A1BC339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74" y="5534433"/>
            <a:ext cx="320938" cy="40846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4FDE7C4-187E-0EB3-3A59-939E182520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968" y="5531100"/>
            <a:ext cx="250331" cy="250331"/>
          </a:xfrm>
          <a:prstGeom prst="rect">
            <a:avLst/>
          </a:prstGeom>
        </p:spPr>
      </p:pic>
      <p:graphicFrame>
        <p:nvGraphicFramePr>
          <p:cNvPr id="32" name="图表 31">
            <a:extLst>
              <a:ext uri="{FF2B5EF4-FFF2-40B4-BE49-F238E27FC236}">
                <a16:creationId xmlns:a16="http://schemas.microsoft.com/office/drawing/2014/main" id="{6A3C4BCD-AC21-40BD-1C0C-76F0B7679C63}"/>
              </a:ext>
            </a:extLst>
          </p:cNvPr>
          <p:cNvGraphicFramePr/>
          <p:nvPr/>
        </p:nvGraphicFramePr>
        <p:xfrm>
          <a:off x="488340" y="3372658"/>
          <a:ext cx="1832904" cy="2227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3" name="图片 32">
            <a:extLst>
              <a:ext uri="{FF2B5EF4-FFF2-40B4-BE49-F238E27FC236}">
                <a16:creationId xmlns:a16="http://schemas.microsoft.com/office/drawing/2014/main" id="{7D194FC3-ED9E-EC24-62EF-D158471D3A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505" y="5502817"/>
            <a:ext cx="300928" cy="29707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ED62DE7-ADC9-1F97-6060-35285BC125B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642" y="5498945"/>
            <a:ext cx="290468" cy="29707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0EF69BE-D02C-6E06-8FF8-6CFD30C007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566" y="5459473"/>
            <a:ext cx="214619" cy="453469"/>
          </a:xfrm>
          <a:prstGeom prst="rect">
            <a:avLst/>
          </a:prstGeom>
        </p:spPr>
      </p:pic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88D97C5B-CB83-B49A-8FC6-13F57AF52043}"/>
              </a:ext>
            </a:extLst>
          </p:cNvPr>
          <p:cNvGraphicFramePr/>
          <p:nvPr/>
        </p:nvGraphicFramePr>
        <p:xfrm>
          <a:off x="2372332" y="3378983"/>
          <a:ext cx="2014693" cy="2678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AE92A317-D033-4B33-F5A4-AB9E6317C26B}"/>
              </a:ext>
            </a:extLst>
          </p:cNvPr>
          <p:cNvSpPr txBox="1"/>
          <p:nvPr/>
        </p:nvSpPr>
        <p:spPr>
          <a:xfrm>
            <a:off x="2101355" y="3896837"/>
            <a:ext cx="400110" cy="15061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400" b="1" dirty="0"/>
              <a:t>模型參數量</a:t>
            </a:r>
            <a:r>
              <a:rPr kumimoji="1" lang="en-US" altLang="zh-CN" sz="1400" b="1" dirty="0"/>
              <a:t>(</a:t>
            </a:r>
            <a:r>
              <a:rPr kumimoji="1" lang="zh-CN" altLang="en-US" sz="1400" b="1" dirty="0"/>
              <a:t>百萬</a:t>
            </a:r>
            <a:r>
              <a:rPr kumimoji="1" lang="en-US" altLang="zh-CN" sz="1400" b="1" dirty="0"/>
              <a:t>)</a:t>
            </a:r>
            <a:endParaRPr kumimoji="1" lang="zh-CN" altLang="en-US" sz="1400" b="1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0140FC8-2CE2-2D82-718E-5316775EA259}"/>
              </a:ext>
            </a:extLst>
          </p:cNvPr>
          <p:cNvCxnSpPr>
            <a:cxnSpLocks/>
          </p:cNvCxnSpPr>
          <p:nvPr/>
        </p:nvCxnSpPr>
        <p:spPr>
          <a:xfrm flipV="1">
            <a:off x="1115160" y="3674528"/>
            <a:ext cx="712798" cy="14371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DE9B081-AFFA-0CFD-FFF8-CFFEB2759168}"/>
              </a:ext>
            </a:extLst>
          </p:cNvPr>
          <p:cNvCxnSpPr>
            <a:cxnSpLocks/>
          </p:cNvCxnSpPr>
          <p:nvPr/>
        </p:nvCxnSpPr>
        <p:spPr>
          <a:xfrm flipV="1">
            <a:off x="3199530" y="3559535"/>
            <a:ext cx="655820" cy="8711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455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3BFA-DBDA-5ACB-CB62-E5A78531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3"/>
            <a:ext cx="7886700" cy="1008112"/>
          </a:xfrm>
        </p:spPr>
        <p:txBody>
          <a:bodyPr/>
          <a:lstStyle/>
          <a:p>
            <a:r>
              <a:rPr lang="zh-CN" altLang="en-US" dirty="0"/>
              <a:t>自動代碼生成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D4B35-2F8A-6675-075A-B54219C4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5</a:t>
            </a:fld>
            <a:endParaRPr lang="zh-CN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3CA264-8160-629C-4154-EC5A24F8F432}"/>
              </a:ext>
            </a:extLst>
          </p:cNvPr>
          <p:cNvGrpSpPr/>
          <p:nvPr/>
        </p:nvGrpSpPr>
        <p:grpSpPr>
          <a:xfrm>
            <a:off x="164437" y="1196752"/>
            <a:ext cx="8706539" cy="1152128"/>
            <a:chOff x="164437" y="1196752"/>
            <a:chExt cx="8706539" cy="11521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5C7F9A-933D-89FA-5977-5A7C0987B8E1}"/>
                </a:ext>
              </a:extLst>
            </p:cNvPr>
            <p:cNvSpPr txBox="1"/>
            <p:nvPr/>
          </p:nvSpPr>
          <p:spPr>
            <a:xfrm>
              <a:off x="164437" y="1196752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一般程式設計過程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54FC339-FC4A-1FD5-FDA2-9FCF94D4A8E5}"/>
                </a:ext>
              </a:extLst>
            </p:cNvPr>
            <p:cNvSpPr/>
            <p:nvPr/>
          </p:nvSpPr>
          <p:spPr>
            <a:xfrm>
              <a:off x="323528" y="1772816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任務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42FE043-4894-A1E6-7CE3-15F0EF88D712}"/>
                </a:ext>
              </a:extLst>
            </p:cNvPr>
            <p:cNvSpPr/>
            <p:nvPr/>
          </p:nvSpPr>
          <p:spPr>
            <a:xfrm>
              <a:off x="2186058" y="1772816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程式師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7E8FB7F-E8CB-58A9-6D92-E8CCEF99688D}"/>
                </a:ext>
              </a:extLst>
            </p:cNvPr>
            <p:cNvSpPr/>
            <p:nvPr/>
          </p:nvSpPr>
          <p:spPr>
            <a:xfrm>
              <a:off x="4048589" y="1772816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代碼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52CC5FE-1C6B-9DD3-16E5-742A5A4AD086}"/>
                </a:ext>
              </a:extLst>
            </p:cNvPr>
            <p:cNvSpPr/>
            <p:nvPr/>
          </p:nvSpPr>
          <p:spPr>
            <a:xfrm>
              <a:off x="5940152" y="1772816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編譯器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8BD77BB-972F-4195-EA52-64529C58AD09}"/>
                </a:ext>
              </a:extLst>
            </p:cNvPr>
            <p:cNvSpPr/>
            <p:nvPr/>
          </p:nvSpPr>
          <p:spPr>
            <a:xfrm>
              <a:off x="7718848" y="1772816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結果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765506-B5EA-EF02-FBBB-B41A01E117C1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1475656" y="2060848"/>
              <a:ext cx="7104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33324EB-2F93-0D9E-36C5-C9E9AC6267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338186" y="2060848"/>
              <a:ext cx="7104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FA1D8D-C554-2D60-6117-AA7EECF772FB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200717" y="2060848"/>
              <a:ext cx="7394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E0D4E25-0D8E-4340-A3E6-4D7BF6E8CC7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7092280" y="2060848"/>
              <a:ext cx="6265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80D3C8-C681-E16C-D880-1894A386E520}"/>
              </a:ext>
            </a:extLst>
          </p:cNvPr>
          <p:cNvGrpSpPr/>
          <p:nvPr/>
        </p:nvGrpSpPr>
        <p:grpSpPr>
          <a:xfrm>
            <a:off x="189489" y="2765358"/>
            <a:ext cx="8706539" cy="1959786"/>
            <a:chOff x="189489" y="2765358"/>
            <a:chExt cx="8706539" cy="19597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E08044-BE33-8836-DE91-6C0D4C869D93}"/>
                </a:ext>
              </a:extLst>
            </p:cNvPr>
            <p:cNvSpPr txBox="1"/>
            <p:nvPr/>
          </p:nvSpPr>
          <p:spPr>
            <a:xfrm>
              <a:off x="189489" y="2765358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傳統自動代碼生成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EAEA363-B9FF-8904-8423-F474EE483D55}"/>
                </a:ext>
              </a:extLst>
            </p:cNvPr>
            <p:cNvSpPr/>
            <p:nvPr/>
          </p:nvSpPr>
          <p:spPr>
            <a:xfrm>
              <a:off x="348580" y="3394208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任務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ED8BF95-3E25-51BD-6FDF-06F5BDDF161D}"/>
                </a:ext>
              </a:extLst>
            </p:cNvPr>
            <p:cNvSpPr/>
            <p:nvPr/>
          </p:nvSpPr>
          <p:spPr>
            <a:xfrm>
              <a:off x="2211110" y="3394208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程式師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54007ED-3B25-2445-B1FF-3E42F9CD4D76}"/>
                </a:ext>
              </a:extLst>
            </p:cNvPr>
            <p:cNvSpPr/>
            <p:nvPr/>
          </p:nvSpPr>
          <p:spPr>
            <a:xfrm>
              <a:off x="4073641" y="3394208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代碼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948A4E3-1E39-B436-2424-054FED8BBBB8}"/>
                </a:ext>
              </a:extLst>
            </p:cNvPr>
            <p:cNvSpPr/>
            <p:nvPr/>
          </p:nvSpPr>
          <p:spPr>
            <a:xfrm>
              <a:off x="5965204" y="3394208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編譯器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BE5BEE0-A852-B322-0CD1-5E93C643FB93}"/>
                </a:ext>
              </a:extLst>
            </p:cNvPr>
            <p:cNvSpPr/>
            <p:nvPr/>
          </p:nvSpPr>
          <p:spPr>
            <a:xfrm>
              <a:off x="7743900" y="3394208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結果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C08A89F-A1B8-D8CA-5A9D-9C3AFD2AD574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1500708" y="3682240"/>
              <a:ext cx="7104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1BF8010-BA01-29A1-C56F-D0BE9FD45086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3363238" y="3682240"/>
              <a:ext cx="7104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E76278F-62F1-705A-9C5A-BCF065849DB6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>
              <a:off x="5225769" y="3682240"/>
              <a:ext cx="7394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26AB1DC-2D7D-2AA7-7B72-3774ED4E56E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7117332" y="3682240"/>
              <a:ext cx="6265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C37A18E4-98FB-7D3B-A779-556CD98A0A01}"/>
                </a:ext>
              </a:extLst>
            </p:cNvPr>
            <p:cNvSpPr/>
            <p:nvPr/>
          </p:nvSpPr>
          <p:spPr>
            <a:xfrm>
              <a:off x="4788024" y="4149080"/>
              <a:ext cx="1587024" cy="5760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IDE </a:t>
              </a:r>
              <a:r>
                <a:rPr lang="zh-CN" altLang="en-US" dirty="0">
                  <a:solidFill>
                    <a:schemeClr val="tx1"/>
                  </a:solidFill>
                </a:rPr>
                <a:t>代碼補全</a:t>
              </a:r>
            </a:p>
          </p:txBody>
        </p: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2D855B86-6BC5-8AAB-731B-B49560AB2FDA}"/>
                </a:ext>
              </a:extLst>
            </p:cNvPr>
            <p:cNvCxnSpPr>
              <a:cxnSpLocks/>
              <a:stCxn id="31" idx="2"/>
              <a:endCxn id="49" idx="3"/>
            </p:cNvCxnSpPr>
            <p:nvPr/>
          </p:nvCxnSpPr>
          <p:spPr>
            <a:xfrm rot="5400000">
              <a:off x="6224738" y="4120582"/>
              <a:ext cx="466840" cy="16622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75C52C21-9795-F384-1C11-B30A3F343F85}"/>
                </a:ext>
              </a:extLst>
            </p:cNvPr>
            <p:cNvCxnSpPr>
              <a:cxnSpLocks/>
              <a:stCxn id="49" idx="1"/>
              <a:endCxn id="30" idx="2"/>
            </p:cNvCxnSpPr>
            <p:nvPr/>
          </p:nvCxnSpPr>
          <p:spPr>
            <a:xfrm rot="10800000">
              <a:off x="4649706" y="3970272"/>
              <a:ext cx="138319" cy="46684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7BFAAFA-1CBE-6264-5430-F4AB2E86CA41}"/>
              </a:ext>
            </a:extLst>
          </p:cNvPr>
          <p:cNvSpPr txBox="1"/>
          <p:nvPr/>
        </p:nvSpPr>
        <p:spPr>
          <a:xfrm>
            <a:off x="189489" y="4638483"/>
            <a:ext cx="2735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AI</a:t>
            </a:r>
            <a:r>
              <a:rPr lang="zh-CN" altLang="en-US" sz="2800" b="1" dirty="0"/>
              <a:t> 輔助程式設計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B0D83AC-7A5D-A960-56D8-DD2EC5D11DBD}"/>
              </a:ext>
            </a:extLst>
          </p:cNvPr>
          <p:cNvGrpSpPr/>
          <p:nvPr/>
        </p:nvGrpSpPr>
        <p:grpSpPr>
          <a:xfrm>
            <a:off x="363721" y="5229200"/>
            <a:ext cx="8547448" cy="1514532"/>
            <a:chOff x="363721" y="5229200"/>
            <a:chExt cx="8547448" cy="151453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2B7C1A0-6051-CF93-572B-CDC822853456}"/>
                </a:ext>
              </a:extLst>
            </p:cNvPr>
            <p:cNvSpPr/>
            <p:nvPr/>
          </p:nvSpPr>
          <p:spPr>
            <a:xfrm>
              <a:off x="363721" y="5229200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任務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11D4C4AC-3703-9B96-85EF-D3C45E08F31E}"/>
                </a:ext>
              </a:extLst>
            </p:cNvPr>
            <p:cNvSpPr/>
            <p:nvPr/>
          </p:nvSpPr>
          <p:spPr>
            <a:xfrm>
              <a:off x="2226251" y="5229200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程式師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CE9A0EC-B076-9FB7-41FE-64FF2A80F5B0}"/>
                </a:ext>
              </a:extLst>
            </p:cNvPr>
            <p:cNvSpPr/>
            <p:nvPr/>
          </p:nvSpPr>
          <p:spPr>
            <a:xfrm>
              <a:off x="4342883" y="5229200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代碼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1A835C1A-26A7-F21B-6E3F-CF0376309E80}"/>
                </a:ext>
              </a:extLst>
            </p:cNvPr>
            <p:cNvSpPr/>
            <p:nvPr/>
          </p:nvSpPr>
          <p:spPr>
            <a:xfrm>
              <a:off x="6032098" y="5229200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編譯器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7FB2AD9-CF94-1F89-E9DD-310B3A99FFD8}"/>
                </a:ext>
              </a:extLst>
            </p:cNvPr>
            <p:cNvSpPr/>
            <p:nvPr/>
          </p:nvSpPr>
          <p:spPr>
            <a:xfrm>
              <a:off x="7759041" y="5229200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結果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5637EC-6A6D-5C1F-9BEC-C398A9771190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1515849" y="5517232"/>
              <a:ext cx="7104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452AA65-032D-1C59-EB52-BECB4644FA95}"/>
                </a:ext>
              </a:extLst>
            </p:cNvPr>
            <p:cNvCxnSpPr>
              <a:cxnSpLocks/>
              <a:stCxn id="39" idx="3"/>
              <a:endCxn id="40" idx="1"/>
            </p:cNvCxnSpPr>
            <p:nvPr/>
          </p:nvCxnSpPr>
          <p:spPr>
            <a:xfrm>
              <a:off x="3378379" y="5517232"/>
              <a:ext cx="9645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8F2954D-FA80-A265-F588-F4CA17AF79A4}"/>
                </a:ext>
              </a:extLst>
            </p:cNvPr>
            <p:cNvCxnSpPr>
              <a:cxnSpLocks/>
              <a:stCxn id="40" idx="3"/>
              <a:endCxn id="41" idx="1"/>
            </p:cNvCxnSpPr>
            <p:nvPr/>
          </p:nvCxnSpPr>
          <p:spPr>
            <a:xfrm>
              <a:off x="5495011" y="5517232"/>
              <a:ext cx="5370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A850EA7-BEFA-226F-7E91-07E8BAF39503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7184226" y="5517232"/>
              <a:ext cx="57481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41F44096-1645-2656-C3DF-A0AC808F214B}"/>
                </a:ext>
              </a:extLst>
            </p:cNvPr>
            <p:cNvSpPr/>
            <p:nvPr/>
          </p:nvSpPr>
          <p:spPr>
            <a:xfrm>
              <a:off x="4267461" y="6165303"/>
              <a:ext cx="1302973" cy="5760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神經網路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BC963B8-1935-45DB-356D-4BCE655EF8A2}"/>
                </a:ext>
              </a:extLst>
            </p:cNvPr>
            <p:cNvSpPr/>
            <p:nvPr/>
          </p:nvSpPr>
          <p:spPr>
            <a:xfrm>
              <a:off x="1663451" y="6167668"/>
              <a:ext cx="2266177" cy="5760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自然語言</a:t>
              </a:r>
              <a:r>
                <a:rPr lang="en-US" altLang="zh-CN" dirty="0">
                  <a:solidFill>
                    <a:schemeClr val="tx1"/>
                  </a:solidFill>
                </a:rPr>
                <a:t>/</a:t>
              </a:r>
              <a:r>
                <a:rPr lang="zh-CN" altLang="en-US" dirty="0">
                  <a:solidFill>
                    <a:schemeClr val="tx1"/>
                  </a:solidFill>
                </a:rPr>
                <a:t>部分代碼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DA79559-6B02-B182-50C9-35BBF073BFEA}"/>
                </a:ext>
              </a:extLst>
            </p:cNvPr>
            <p:cNvCxnSpPr>
              <a:cxnSpLocks/>
              <a:stCxn id="64" idx="3"/>
              <a:endCxn id="58" idx="1"/>
            </p:cNvCxnSpPr>
            <p:nvPr/>
          </p:nvCxnSpPr>
          <p:spPr>
            <a:xfrm flipV="1">
              <a:off x="3929628" y="6453335"/>
              <a:ext cx="337833" cy="23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589C94-B7EA-BAAF-F23D-2AD88044C370}"/>
                </a:ext>
              </a:extLst>
            </p:cNvPr>
            <p:cNvCxnSpPr>
              <a:cxnSpLocks/>
              <a:stCxn id="39" idx="2"/>
              <a:endCxn id="64" idx="0"/>
            </p:cNvCxnSpPr>
            <p:nvPr/>
          </p:nvCxnSpPr>
          <p:spPr>
            <a:xfrm flipH="1">
              <a:off x="2796540" y="5805264"/>
              <a:ext cx="5775" cy="3624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2D68772-9DAE-C366-9520-CA30580AA358}"/>
                </a:ext>
              </a:extLst>
            </p:cNvPr>
            <p:cNvCxnSpPr>
              <a:cxnSpLocks/>
              <a:stCxn id="58" idx="0"/>
              <a:endCxn id="40" idx="2"/>
            </p:cNvCxnSpPr>
            <p:nvPr/>
          </p:nvCxnSpPr>
          <p:spPr>
            <a:xfrm flipH="1" flipV="1">
              <a:off x="4918947" y="5805264"/>
              <a:ext cx="1" cy="3600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5696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0ED2A-5799-504F-5E73-9DE4A0F5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群體智慧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C983D-A2C1-64D3-BFC1-8BFE55956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群體智慧可分為社會模擬型與任務完成型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165E45-B1A3-301F-D83A-BF960577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C004A6-D4B2-F22C-D270-3761ADE06F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2348880"/>
            <a:ext cx="4736249" cy="25227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E2AA3E-FCDA-FA1F-1B63-C7CA35AEB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0297" y="2159190"/>
            <a:ext cx="3775933" cy="27268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86BAAE-39FB-0750-EB4F-8C7D0F66506A}"/>
              </a:ext>
            </a:extLst>
          </p:cNvPr>
          <p:cNvSpPr txBox="1"/>
          <p:nvPr/>
        </p:nvSpPr>
        <p:spPr>
          <a:xfrm>
            <a:off x="107504" y="5130039"/>
            <a:ext cx="47362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社會模擬型</a:t>
            </a:r>
            <a:endParaRPr kumimoji="1" lang="en-US" altLang="zh-CN" b="1" dirty="0">
              <a:solidFill>
                <a:srgbClr val="0074DD"/>
              </a:solidFill>
              <a:latin typeface="Microsoft YaHei" panose="020B0703020204020201" pitchFamily="34" charset="-122"/>
              <a:ea typeface="Microsoft YaHei" panose="020B0703020204020201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斯坦福的</a:t>
            </a:r>
            <a:r>
              <a:rPr kumimoji="1" lang="en-US" altLang="zh-CN" dirty="0" err="1">
                <a:latin typeface="Microsoft YaHei" panose="020B0703020204020201" pitchFamily="34" charset="-122"/>
                <a:ea typeface="Microsoft YaHei" panose="020B0703020204020201" pitchFamily="34" charset="-122"/>
              </a:rPr>
              <a:t>SmallVille</a:t>
            </a:r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小鎮：基於層次規劃的智慧體社會小鎮，實現人類社群行為的可信模擬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DD43D3-1554-9114-1D50-A43162608F8B}"/>
              </a:ext>
            </a:extLst>
          </p:cNvPr>
          <p:cNvSpPr txBox="1"/>
          <p:nvPr/>
        </p:nvSpPr>
        <p:spPr>
          <a:xfrm>
            <a:off x="5004048" y="5172322"/>
            <a:ext cx="40324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任務完成型</a:t>
            </a:r>
            <a:endParaRPr kumimoji="1" lang="en-US" altLang="zh-CN" b="1" dirty="0">
              <a:solidFill>
                <a:srgbClr val="0074DD"/>
              </a:solidFill>
              <a:latin typeface="Microsoft YaHei" panose="020B0703020204020201" pitchFamily="34" charset="-122"/>
              <a:ea typeface="Microsoft YaHei" panose="020B0703020204020201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清華</a:t>
            </a:r>
            <a:r>
              <a:rPr kumimoji="1" lang="en-US" altLang="zh-CN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NLP</a:t>
            </a:r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的</a:t>
            </a:r>
            <a:r>
              <a:rPr kumimoji="1" lang="en-US" altLang="zh-CN" dirty="0" err="1">
                <a:latin typeface="Microsoft YaHei" panose="020B0703020204020201" pitchFamily="34" charset="-122"/>
                <a:ea typeface="Microsoft YaHei" panose="020B0703020204020201" pitchFamily="34" charset="-122"/>
              </a:rPr>
              <a:t>ChatDev</a:t>
            </a:r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數字團隊：基於語言交互的智慧體軟體發展，實現群體交互協作式任務完成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11379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B21B1-27EB-2164-C9C5-5AED94B5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群體智慧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E0FC9A-18CB-51B9-9E8C-106AF9B2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4303390" cy="474902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語言交互</a:t>
            </a:r>
            <a:r>
              <a:rPr kumimoji="1" lang="zh-CN" altLang="en-US" dirty="0"/>
              <a:t>搭建溝通橋樑，通過任務分工和協作執行處理複雜任務</a:t>
            </a: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集體協作</a:t>
            </a:r>
            <a:r>
              <a:rPr kumimoji="1" lang="zh-CN" altLang="en-US" dirty="0"/>
              <a:t>實現多方優勢互補、配合無間，有效提高解決問題的準確率</a:t>
            </a:r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7B56E-93D3-C838-23E1-55B0DCC8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9CCC6-7F52-1DC6-2633-9A001A1E0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157" y="1772816"/>
            <a:ext cx="3878213" cy="34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62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45527-6BF3-8468-23D6-BC26AD3E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工具調用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0D359-C2D3-ABB3-859B-4CFBE51A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28801"/>
            <a:ext cx="4824536" cy="4749029"/>
          </a:xfrm>
        </p:spPr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具備調用外部工具的能力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通常通過輸出函式呼叫（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）的形式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通過工具調用，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能夠和預定義的外部環境進行</a:t>
            </a:r>
            <a:r>
              <a:rPr kumimoji="1" lang="zh-CN" altLang="en-US" dirty="0">
                <a:solidFill>
                  <a:srgbClr val="FF0000"/>
                </a:solidFill>
              </a:rPr>
              <a:t>交互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4B9656-E90C-3288-327C-BB7ABED3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52</a:t>
            </a:fld>
            <a:endParaRPr lang="en-US" altLang="zh-CN" dirty="0"/>
          </a:p>
        </p:txBody>
      </p:sp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9B8FBB30-F9AC-D413-DD51-D812E0D74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84784"/>
            <a:ext cx="4134403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766427-0B00-CA91-E15E-4B9254EFB142}"/>
              </a:ext>
            </a:extLst>
          </p:cNvPr>
          <p:cNvSpPr/>
          <p:nvPr/>
        </p:nvSpPr>
        <p:spPr>
          <a:xfrm>
            <a:off x="0" y="5445224"/>
            <a:ext cx="9108504" cy="1008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群體智慧</a:t>
            </a:r>
            <a:r>
              <a:rPr kumimoji="1"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+</a:t>
            </a:r>
            <a:r>
              <a:rPr kumimoji="1" lang="zh-CN" altLang="en-US" sz="2800" b="1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工具調用</a:t>
            </a:r>
            <a:r>
              <a:rPr kumimoji="1" lang="zh-CN" altLang="en-US" sz="2800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是解鎖</a:t>
            </a:r>
            <a:r>
              <a:rPr kumimoji="1" lang="en-US" altLang="zh-CN" sz="2800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AI</a:t>
            </a:r>
            <a:r>
              <a:rPr kumimoji="1" lang="zh-CN" altLang="en-US" sz="2800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專案開發與維護能力的鑰匙</a:t>
            </a:r>
          </a:p>
        </p:txBody>
      </p:sp>
    </p:spTree>
    <p:extLst>
      <p:ext uri="{BB962C8B-B14F-4D97-AF65-F5344CB8AC3E}">
        <p14:creationId xmlns:p14="http://schemas.microsoft.com/office/powerpoint/2010/main" val="165321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0D51D-08C3-F933-B1D3-3FCCBAFC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專案開發：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626E8-0BCD-59EC-5073-3CF90C8BC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智慧群體互動式軟體發展</a:t>
            </a:r>
            <a:endParaRPr kumimoji="1" lang="en-US" altLang="zh-CN" dirty="0"/>
          </a:p>
          <a:p>
            <a:pPr lvl="1"/>
            <a:r>
              <a:rPr kumimoji="1" lang="en" altLang="zh-CN" dirty="0">
                <a:hlinkClick r:id="rId2"/>
              </a:rPr>
              <a:t>https://github.com/OpenBMB/ChatDev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FB8D5F-F7EF-527F-459C-CB756D53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53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28AD61-BD2A-55A4-5B5D-DBCEDB66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9" y="4077072"/>
            <a:ext cx="4534253" cy="22322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24686B-4FCC-C865-5522-04254B67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940" y="2564904"/>
            <a:ext cx="4267919" cy="381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5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1D92A-BEA7-DA16-1F2B-2EB94D05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專案開發：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91296-442B-7115-734A-60E5C5AC4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基於瀑布模型的</a:t>
            </a:r>
            <a:r>
              <a:rPr kumimoji="1" lang="zh-CN" altLang="en-US" dirty="0">
                <a:solidFill>
                  <a:srgbClr val="FF0000"/>
                </a:solidFill>
              </a:rPr>
              <a:t>交流鏈</a:t>
            </a:r>
            <a:r>
              <a:rPr kumimoji="1" lang="zh-CN" altLang="en-US" dirty="0"/>
              <a:t>設計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“指導者”和“助理員”對話，完成指定階段的目標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190F19-6928-CA18-D6F6-F88B6D46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pic>
        <p:nvPicPr>
          <p:cNvPr id="5" name="图片 4" descr="电视萤幕画面&#10;&#10;中度可信度描述已自动生成">
            <a:extLst>
              <a:ext uri="{FF2B5EF4-FFF2-40B4-BE49-F238E27FC236}">
                <a16:creationId xmlns:a16="http://schemas.microsoft.com/office/drawing/2014/main" id="{DD87E87B-8248-D482-4311-5393DCCA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0" y="2444006"/>
            <a:ext cx="8280920" cy="28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4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1328B-C4EA-7D41-332E-7242FE1D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專案開發：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8DF54-D1BD-A97B-A20E-9E02F6B0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軟體設計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軟體形態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程式設計語言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0BA7C-85A1-A551-D404-51BCD7B8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C7653282-0AF3-C6D2-A4F2-3AA8D5C8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500" y="1704696"/>
            <a:ext cx="3974006" cy="4645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C948BD6C-08AC-7720-CA11-5A420EB9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289681"/>
            <a:ext cx="3829167" cy="306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E4DE6EF1-10FD-C0D4-9751-81AE685BE2C4}"/>
              </a:ext>
            </a:extLst>
          </p:cNvPr>
          <p:cNvCxnSpPr>
            <a:cxnSpLocks/>
          </p:cNvCxnSpPr>
          <p:nvPr/>
        </p:nvCxnSpPr>
        <p:spPr>
          <a:xfrm>
            <a:off x="2699792" y="2276872"/>
            <a:ext cx="2232248" cy="67095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5B200628-C184-7DE1-A2F7-642DBBC1EE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652" y="2947194"/>
            <a:ext cx="395173" cy="23487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0348E7D-FADE-D720-B1BF-7BA23759D10A}"/>
              </a:ext>
            </a:extLst>
          </p:cNvPr>
          <p:cNvSpPr/>
          <p:nvPr/>
        </p:nvSpPr>
        <p:spPr>
          <a:xfrm>
            <a:off x="4985784" y="5860230"/>
            <a:ext cx="1297405" cy="5660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BE9647-9F0F-2D25-69E9-173B81FCCC43}"/>
              </a:ext>
            </a:extLst>
          </p:cNvPr>
          <p:cNvSpPr/>
          <p:nvPr/>
        </p:nvSpPr>
        <p:spPr>
          <a:xfrm>
            <a:off x="345292" y="5860229"/>
            <a:ext cx="1297405" cy="5660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017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1328B-C4EA-7D41-332E-7242FE1D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專案開發：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8DF54-D1BD-A97B-A20E-9E02F6B0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程式編寫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程式師可能會出錯</a:t>
            </a:r>
            <a:r>
              <a:rPr kumimoji="1" lang="en-US" altLang="zh-CN" dirty="0"/>
              <a:t>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0BA7C-85A1-A551-D404-51BCD7B8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56</a:t>
            </a:fld>
            <a:endParaRPr lang="en-US" altLang="zh-CN" dirty="0"/>
          </a:p>
        </p:txBody>
      </p:sp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BAB9D495-D240-641D-92E0-3D2019C91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" b="72314"/>
          <a:stretch/>
        </p:blipFill>
        <p:spPr>
          <a:xfrm>
            <a:off x="467544" y="2588602"/>
            <a:ext cx="3342861" cy="41527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40B374-DCBF-42FA-B3C6-3C13507027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640" y="824408"/>
            <a:ext cx="3631904" cy="11833920"/>
          </a:xfrm>
          <a:prstGeom prst="rect">
            <a:avLst/>
          </a:prstGeom>
        </p:spPr>
      </p:pic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5358E8A5-9376-7846-8ACF-D8D9199DC413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 flipV="1">
            <a:off x="3810405" y="4108849"/>
            <a:ext cx="1685100" cy="55613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D3148F8-547F-A356-20B2-759067643C77}"/>
              </a:ext>
            </a:extLst>
          </p:cNvPr>
          <p:cNvSpPr/>
          <p:nvPr/>
        </p:nvSpPr>
        <p:spPr>
          <a:xfrm>
            <a:off x="5495505" y="3825833"/>
            <a:ext cx="1297405" cy="5660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55646D-F97B-95DB-23C6-E43AD67D22FE}"/>
              </a:ext>
            </a:extLst>
          </p:cNvPr>
          <p:cNvSpPr txBox="1"/>
          <p:nvPr/>
        </p:nvSpPr>
        <p:spPr>
          <a:xfrm>
            <a:off x="6969640" y="3830171"/>
            <a:ext cx="1872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程式師寫了一個空函數，未實現</a:t>
            </a:r>
          </a:p>
        </p:txBody>
      </p:sp>
    </p:spTree>
    <p:extLst>
      <p:ext uri="{BB962C8B-B14F-4D97-AF65-F5344CB8AC3E}">
        <p14:creationId xmlns:p14="http://schemas.microsoft.com/office/powerpoint/2010/main" val="2783192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1328B-C4EA-7D41-332E-7242FE1D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專案開發：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8DF54-D1BD-A97B-A20E-9E02F6B0F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3660888" cy="4749029"/>
          </a:xfrm>
        </p:spPr>
        <p:txBody>
          <a:bodyPr/>
          <a:lstStyle/>
          <a:p>
            <a:r>
              <a:rPr kumimoji="1" lang="zh-CN" altLang="en-US" dirty="0"/>
              <a:t>程式編寫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CTO</a:t>
            </a:r>
            <a:r>
              <a:rPr kumimoji="1" lang="zh-CN" altLang="en-US" dirty="0"/>
              <a:t>幫忙指出錯誤，程式師更正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0BA7C-85A1-A551-D404-51BCD7B8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57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447668-CE9A-B919-438A-8CA5036E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0928"/>
            <a:ext cx="3977422" cy="22279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9E1C54-72B4-FA51-97BC-8E997CA056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4463" y="1868058"/>
            <a:ext cx="4126651" cy="4481580"/>
          </a:xfrm>
          <a:prstGeom prst="rect">
            <a:avLst/>
          </a:prstGeom>
        </p:spPr>
      </p:pic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D6759CC9-2405-EF82-0936-84A68AFA405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977422" y="3894880"/>
            <a:ext cx="877041" cy="21396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243C8F3-DB39-8B48-9C0F-CA2E6DEF4D91}"/>
              </a:ext>
            </a:extLst>
          </p:cNvPr>
          <p:cNvSpPr/>
          <p:nvPr/>
        </p:nvSpPr>
        <p:spPr>
          <a:xfrm>
            <a:off x="5004048" y="5661248"/>
            <a:ext cx="1297405" cy="5660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6000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1328B-C4EA-7D41-332E-7242FE1D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專案開發：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8DF54-D1BD-A97B-A20E-9E02F6B0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系統測試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編譯器回饋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0BA7C-85A1-A551-D404-51BCD7B8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514BC2-EA18-8D04-9A84-0B1860573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6" y="3059438"/>
            <a:ext cx="3893662" cy="1886343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6FCAC187-DE7C-1920-8FA8-A86BC19B1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35" y="1628800"/>
            <a:ext cx="4301257" cy="4873443"/>
          </a:xfrm>
          <a:prstGeom prst="rect">
            <a:avLst/>
          </a:prstGeom>
        </p:spPr>
      </p:pic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4A92655A-D1D0-1ACD-8920-FD36178F9D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24619" y="2625834"/>
            <a:ext cx="814243" cy="50405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563C4E21-2035-8F49-C0AE-514C19B9553D}"/>
              </a:ext>
            </a:extLst>
          </p:cNvPr>
          <p:cNvCxnSpPr>
            <a:cxnSpLocks/>
          </p:cNvCxnSpPr>
          <p:nvPr/>
        </p:nvCxnSpPr>
        <p:spPr>
          <a:xfrm flipV="1">
            <a:off x="4067758" y="3789040"/>
            <a:ext cx="729877" cy="194909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05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0CF72-BEED-1A2D-0E97-627D4712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ChatDev</a:t>
            </a:r>
            <a:r>
              <a:rPr kumimoji="1" lang="zh-CN" altLang="en-US" dirty="0"/>
              <a:t> 進階能力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764CA-F722-2AC7-1C07-63CFF2C25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80417"/>
            <a:ext cx="8047806" cy="4749029"/>
          </a:xfrm>
        </p:spPr>
        <p:txBody>
          <a:bodyPr/>
          <a:lstStyle/>
          <a:p>
            <a:r>
              <a:rPr kumimoji="1" lang="zh-CN" altLang="en-US" dirty="0"/>
              <a:t>介面美化：擴散模型作為工具調用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版本管理：</a:t>
            </a:r>
            <a:r>
              <a:rPr kumimoji="1" lang="en" altLang="zh-CN" dirty="0"/>
              <a:t>Git</a:t>
            </a:r>
            <a:r>
              <a:rPr kumimoji="1" lang="zh-CN" altLang="en-US" dirty="0"/>
              <a:t>接入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人為控制：引入人為控制階段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執行安全：</a:t>
            </a:r>
            <a:r>
              <a:rPr kumimoji="1" lang="en" altLang="zh-CN" dirty="0"/>
              <a:t>Docker</a:t>
            </a:r>
            <a:r>
              <a:rPr kumimoji="1" lang="zh-CN" altLang="en-US" dirty="0"/>
              <a:t>容器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5CD4B9-B92D-847F-DB02-DA707793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59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B362E-8556-2C9E-075F-04CB79680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99177" y="1799213"/>
            <a:ext cx="4104456" cy="99950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E6B4EE8-4E42-9534-3F32-F563F34FF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77" y="3185738"/>
            <a:ext cx="410445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E1BFE09-C675-A758-DC70-2FA3E4D4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6986" y="4890648"/>
            <a:ext cx="3824969" cy="11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79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18EB-4110-9570-B2C8-81A33DE2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自動代碼生成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A27FE-3024-73D3-B5E0-5EBA9D3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6</a:t>
            </a:fld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5C4ED0-3506-C854-63B9-6EF1CB97AB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4325" y="1296597"/>
            <a:ext cx="851535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自動代碼生成，或程式合成 </a:t>
            </a:r>
            <a:r>
              <a:rPr lang="en-US" altLang="zh-CN" dirty="0">
                <a:effectLst/>
                <a:latin typeface="Helvetica" pitchFamily="2" charset="0"/>
              </a:rPr>
              <a:t>(program synthesis)</a:t>
            </a:r>
            <a:r>
              <a:rPr lang="zh-CN" altLang="en-US" dirty="0">
                <a:effectLst/>
                <a:latin typeface="Helvetica" pitchFamily="2" charset="0"/>
              </a:rPr>
              <a:t>，是電腦科學領域長久以來的一大難題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B3C4B-A618-59E5-D35C-4985C1CBF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" y="2276872"/>
            <a:ext cx="8988712" cy="36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98C27E-D03D-4F7C-6A8C-75ED4A737223}"/>
              </a:ext>
            </a:extLst>
          </p:cNvPr>
          <p:cNvSpPr txBox="1"/>
          <p:nvPr/>
        </p:nvSpPr>
        <p:spPr>
          <a:xfrm>
            <a:off x="4572000" y="6067033"/>
            <a:ext cx="4135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66CC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</a:rPr>
              <a:t>自動代碼生成進入新階段：預訓練模型</a:t>
            </a:r>
          </a:p>
          <a:p>
            <a:r>
              <a:rPr lang="zh-CN" altLang="en-US" dirty="0">
                <a:solidFill>
                  <a:srgbClr val="0066CC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</a:rPr>
              <a:t>使生成複雜的、正確的代碼成為可能。</a:t>
            </a:r>
          </a:p>
        </p:txBody>
      </p:sp>
    </p:spTree>
    <p:extLst>
      <p:ext uri="{BB962C8B-B14F-4D97-AF65-F5344CB8AC3E}">
        <p14:creationId xmlns:p14="http://schemas.microsoft.com/office/powerpoint/2010/main" val="1360530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C6027-1D30-6485-BFFE-B743833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ChatDev</a:t>
            </a:r>
            <a:r>
              <a:rPr kumimoji="1" lang="zh-CN" altLang="en-US" dirty="0"/>
              <a:t> 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67721-A9B3-BD4A-4073-96798B6B4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B175FE-CCE4-2C10-053A-C21C4FBE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60</a:t>
            </a:fld>
            <a:endParaRPr lang="en-US" altLang="zh-CN" dirty="0"/>
          </a:p>
        </p:txBody>
      </p:sp>
      <p:pic>
        <p:nvPicPr>
          <p:cNvPr id="5" name="四季青引力波(2)_compressed.mp4">
            <a:hlinkClick r:id="" action="ppaction://media"/>
            <a:extLst>
              <a:ext uri="{FF2B5EF4-FFF2-40B4-BE49-F238E27FC236}">
                <a16:creationId xmlns:a16="http://schemas.microsoft.com/office/drawing/2014/main" id="{D7878E4B-0A6C-A1CB-B7C7-6E3AD5C5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434"/>
          <a:stretch/>
        </p:blipFill>
        <p:spPr>
          <a:xfrm>
            <a:off x="719572" y="1556792"/>
            <a:ext cx="7704856" cy="43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8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417D41-F4FF-E433-A972-53EBDFA6D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44"/>
          <a:stretch/>
        </p:blipFill>
        <p:spPr>
          <a:xfrm>
            <a:off x="1008720" y="2143358"/>
            <a:ext cx="7126560" cy="30552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27F033D-2132-4F3D-C5FB-A2D86F9C6BDE}"/>
              </a:ext>
            </a:extLst>
          </p:cNvPr>
          <p:cNvSpPr/>
          <p:nvPr/>
        </p:nvSpPr>
        <p:spPr>
          <a:xfrm>
            <a:off x="-609636" y="3501008"/>
            <a:ext cx="10225136" cy="3528392"/>
          </a:xfrm>
          <a:prstGeom prst="rect">
            <a:avLst/>
          </a:prstGeom>
          <a:solidFill>
            <a:schemeClr val="bg1">
              <a:alpha val="8423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1101CF-0622-4A04-F001-5A16C6BB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專案維護：</a:t>
            </a:r>
            <a:r>
              <a:rPr kumimoji="1" lang="en-US" altLang="zh-CN" dirty="0"/>
              <a:t>SWE-Bench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73F6E-ECD6-9072-134E-66078FAB5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衡量模型解決真實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的能力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15790C-516E-7F5F-455E-4539C49C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61</a:t>
            </a:fld>
            <a:endParaRPr lang="en-US" altLang="zh-CN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D41F090-6EC4-5138-A607-AD7A8378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64" y="4443045"/>
            <a:ext cx="7020272" cy="165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9D7CC9-1D01-98BA-C425-A4EF0E96A550}"/>
              </a:ext>
            </a:extLst>
          </p:cNvPr>
          <p:cNvSpPr txBox="1"/>
          <p:nvPr/>
        </p:nvSpPr>
        <p:spPr>
          <a:xfrm>
            <a:off x="138336" y="6434772"/>
            <a:ext cx="511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https://www.swebench.com/</a:t>
            </a:r>
          </a:p>
        </p:txBody>
      </p:sp>
    </p:spTree>
    <p:extLst>
      <p:ext uri="{BB962C8B-B14F-4D97-AF65-F5344CB8AC3E}">
        <p14:creationId xmlns:p14="http://schemas.microsoft.com/office/powerpoint/2010/main" val="70951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4DE9C-F0A2-9222-6D02-CABCFDBE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專案維護：</a:t>
            </a:r>
            <a:r>
              <a:rPr kumimoji="1" lang="en-US" altLang="zh-CN" dirty="0"/>
              <a:t>SWE-Bench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208497-FC38-37ED-10AC-5BD339CBA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資料集構建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PR</a:t>
            </a:r>
            <a:r>
              <a:rPr kumimoji="1" lang="zh-CN" altLang="en-US" dirty="0">
                <a:solidFill>
                  <a:srgbClr val="FF0000"/>
                </a:solidFill>
              </a:rPr>
              <a:t>爬取</a:t>
            </a:r>
            <a:r>
              <a:rPr kumimoji="1" lang="zh-CN" altLang="en-US" dirty="0"/>
              <a:t>：從熱門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</a:t>
            </a:r>
            <a:r>
              <a:rPr kumimoji="1" lang="zh-CN" altLang="en-US" dirty="0"/>
              <a:t>中抽取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屬性過濾</a:t>
            </a:r>
            <a:r>
              <a:rPr kumimoji="1" lang="zh-CN" altLang="en-US" dirty="0"/>
              <a:t>：留下解決了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以及貢獻了測試樣例的</a:t>
            </a:r>
            <a:r>
              <a:rPr kumimoji="1" lang="en-US" altLang="zh-CN" dirty="0"/>
              <a:t>PR</a:t>
            </a: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執行過濾</a:t>
            </a:r>
            <a:r>
              <a:rPr kumimoji="1" lang="zh-CN" altLang="en-US" dirty="0"/>
              <a:t>：執行代碼，只保留能通過所有測試的</a:t>
            </a:r>
            <a:r>
              <a:rPr kumimoji="1" lang="en-US" altLang="zh-CN" dirty="0"/>
              <a:t>PR</a:t>
            </a:r>
            <a:r>
              <a:rPr kumimoji="1" lang="zh-CN" altLang="en-US" dirty="0"/>
              <a:t>（和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35232-361F-CCCF-0A67-63A9D45C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62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728C35-99DF-3A1E-7B82-52FF57F0A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12687"/>
            <a:ext cx="7772400" cy="10483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65BD38-891D-38F1-0E8E-7055DDFD29EE}"/>
              </a:ext>
            </a:extLst>
          </p:cNvPr>
          <p:cNvSpPr txBox="1"/>
          <p:nvPr/>
        </p:nvSpPr>
        <p:spPr>
          <a:xfrm>
            <a:off x="138336" y="6434772"/>
            <a:ext cx="511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https://www.swebench.com/</a:t>
            </a:r>
          </a:p>
        </p:txBody>
      </p:sp>
    </p:spTree>
    <p:extLst>
      <p:ext uri="{BB962C8B-B14F-4D97-AF65-F5344CB8AC3E}">
        <p14:creationId xmlns:p14="http://schemas.microsoft.com/office/powerpoint/2010/main" val="1021978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83FF0-D0D1-A6DD-0C2B-175BCF8E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專案維護：</a:t>
            </a:r>
            <a:r>
              <a:rPr kumimoji="1" lang="en-US" altLang="zh-CN" dirty="0"/>
              <a:t>SWE-Bench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797BD-564A-C48C-6074-1A3D17058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特點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真實工程場景</a:t>
            </a:r>
            <a:r>
              <a:rPr kumimoji="1" lang="zh-CN" altLang="en-US" dirty="0"/>
              <a:t>：源於</a:t>
            </a:r>
            <a:r>
              <a:rPr kumimoji="1" lang="en-US" altLang="zh-CN" dirty="0"/>
              <a:t>repo</a:t>
            </a:r>
            <a:r>
              <a:rPr kumimoji="1" lang="zh-CN" altLang="en-US" dirty="0"/>
              <a:t>的真實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，需要綜合軟體工程技能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可持續更新</a:t>
            </a:r>
            <a:r>
              <a:rPr kumimoji="1" lang="zh-CN" altLang="en-US" dirty="0"/>
              <a:t>：資料集構建方法可不斷應用到新產生的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上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超長輸入</a:t>
            </a:r>
            <a:r>
              <a:rPr kumimoji="1" lang="zh-CN" altLang="en-US" dirty="0"/>
              <a:t>：通常要閱讀代碼庫中的多份代碼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多處修改</a:t>
            </a:r>
            <a:r>
              <a:rPr kumimoji="1" lang="zh-CN" altLang="en-US" dirty="0"/>
              <a:t>：需要在代碼庫中多處作出修改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潛在的解決方案多樣</a:t>
            </a:r>
            <a:r>
              <a:rPr kumimoji="1" lang="zh-CN" altLang="en-US" dirty="0"/>
              <a:t>：可能有多種修改方式可以通過測試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0CF301-7080-2737-EC99-FA823633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63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B76AAD-26B2-EC7E-1013-E764337A2248}"/>
              </a:ext>
            </a:extLst>
          </p:cNvPr>
          <p:cNvSpPr txBox="1"/>
          <p:nvPr/>
        </p:nvSpPr>
        <p:spPr>
          <a:xfrm>
            <a:off x="138336" y="6434772"/>
            <a:ext cx="511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https://www.swebench.com/</a:t>
            </a:r>
          </a:p>
        </p:txBody>
      </p:sp>
    </p:spTree>
    <p:extLst>
      <p:ext uri="{BB962C8B-B14F-4D97-AF65-F5344CB8AC3E}">
        <p14:creationId xmlns:p14="http://schemas.microsoft.com/office/powerpoint/2010/main" val="3764303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3F400-3977-B657-F6EF-EC72E8A6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專案維護：</a:t>
            </a:r>
            <a:r>
              <a:rPr kumimoji="1" lang="en-US" altLang="zh-CN" dirty="0"/>
              <a:t>SWE-Agent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C2C1EB-6B15-640E-FAD3-B4DB77E5A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讓大模型通過與</a:t>
            </a:r>
            <a:r>
              <a:rPr kumimoji="1" lang="zh-CN" altLang="en-US" dirty="0">
                <a:solidFill>
                  <a:srgbClr val="FF0000"/>
                </a:solidFill>
              </a:rPr>
              <a:t>程式設計環境</a:t>
            </a:r>
            <a:r>
              <a:rPr kumimoji="1" lang="zh-CN" altLang="en-US" dirty="0"/>
              <a:t>交互逐步解決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大模型</a:t>
            </a:r>
            <a:r>
              <a:rPr kumimoji="1" lang="en-US" altLang="zh-CN" dirty="0"/>
              <a:t>…</a:t>
            </a:r>
          </a:p>
          <a:p>
            <a:pPr lvl="1"/>
            <a:r>
              <a:rPr kumimoji="1" lang="zh-CN" altLang="en-US" dirty="0"/>
              <a:t>向程式設計環境發出命令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從程式設計環境收集回饋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A99FE9-F1A6-D205-73C5-6937F1C9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64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434D6-0313-14D5-D338-28497AAD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567" y="2780928"/>
            <a:ext cx="6190456" cy="19154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A85F1A-0990-40CF-FDAD-9418E1F52F6D}"/>
              </a:ext>
            </a:extLst>
          </p:cNvPr>
          <p:cNvSpPr txBox="1"/>
          <p:nvPr/>
        </p:nvSpPr>
        <p:spPr>
          <a:xfrm>
            <a:off x="395536" y="3676382"/>
            <a:ext cx="1444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</a:t>
            </a:r>
            <a:endParaRPr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D1E95A9-6DAA-35CF-CCD4-706DC7CD6C08}"/>
              </a:ext>
            </a:extLst>
          </p:cNvPr>
          <p:cNvCxnSpPr>
            <a:cxnSpLocks/>
          </p:cNvCxnSpPr>
          <p:nvPr/>
        </p:nvCxnSpPr>
        <p:spPr>
          <a:xfrm>
            <a:off x="1814921" y="3861048"/>
            <a:ext cx="956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44AAAB3-4A1A-5EE8-363D-2ED4653BDD48}"/>
              </a:ext>
            </a:extLst>
          </p:cNvPr>
          <p:cNvSpPr txBox="1"/>
          <p:nvPr/>
        </p:nvSpPr>
        <p:spPr>
          <a:xfrm>
            <a:off x="173697" y="6377829"/>
            <a:ext cx="4605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https://swe-agent.com/</a:t>
            </a:r>
          </a:p>
        </p:txBody>
      </p:sp>
    </p:spTree>
    <p:extLst>
      <p:ext uri="{BB962C8B-B14F-4D97-AF65-F5344CB8AC3E}">
        <p14:creationId xmlns:p14="http://schemas.microsoft.com/office/powerpoint/2010/main" val="2547196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EDAE3-2091-572A-4BC6-444E5884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專案維護：</a:t>
            </a:r>
            <a:r>
              <a:rPr kumimoji="1" lang="en-US" altLang="zh-CN" dirty="0"/>
              <a:t>SWE-Agent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26761B-9A16-FA4E-BBF7-34AEC63E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ReAct</a:t>
            </a:r>
            <a:r>
              <a:rPr kumimoji="1" lang="zh-CN" altLang="en-US" dirty="0"/>
              <a:t>對話模式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思考（</a:t>
            </a:r>
            <a:r>
              <a:rPr kumimoji="1" lang="en-US" altLang="zh-CN" dirty="0"/>
              <a:t>thought</a:t>
            </a:r>
            <a:r>
              <a:rPr kumimoji="1" lang="zh-CN" altLang="en-US" dirty="0"/>
              <a:t>）</a:t>
            </a:r>
            <a:r>
              <a:rPr kumimoji="1" lang="en-US" altLang="zh-CN" dirty="0"/>
              <a:t>-</a:t>
            </a:r>
            <a:r>
              <a:rPr kumimoji="1" lang="zh-CN" altLang="en-US" dirty="0"/>
              <a:t>行動（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）</a:t>
            </a:r>
            <a:r>
              <a:rPr kumimoji="1" lang="en-US" altLang="zh-CN" dirty="0"/>
              <a:t>-</a:t>
            </a:r>
            <a:r>
              <a:rPr kumimoji="1" lang="zh-CN" altLang="en-US" dirty="0"/>
              <a:t>觀察（</a:t>
            </a:r>
            <a:r>
              <a:rPr kumimoji="1" lang="en-US" altLang="zh-CN" dirty="0"/>
              <a:t>observation</a:t>
            </a:r>
            <a:r>
              <a:rPr kumimoji="1" lang="zh-CN" altLang="en-US" dirty="0"/>
              <a:t>）迴圈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761E4-FA93-EA5F-6AD5-A7C95819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65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9E651D-15DC-0306-9B36-EE4BFB53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81" y="2852936"/>
            <a:ext cx="6982544" cy="33876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CDE2FD-ADC1-33DF-7926-4916FF9093E7}"/>
              </a:ext>
            </a:extLst>
          </p:cNvPr>
          <p:cNvSpPr txBox="1"/>
          <p:nvPr/>
        </p:nvSpPr>
        <p:spPr>
          <a:xfrm>
            <a:off x="173697" y="6377829"/>
            <a:ext cx="4605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https://swe-agent.com/</a:t>
            </a:r>
          </a:p>
        </p:txBody>
      </p:sp>
    </p:spTree>
    <p:extLst>
      <p:ext uri="{BB962C8B-B14F-4D97-AF65-F5344CB8AC3E}">
        <p14:creationId xmlns:p14="http://schemas.microsoft.com/office/powerpoint/2010/main" val="17880583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994F9-887B-020D-AE5F-C5BCFB4C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專案維護：</a:t>
            </a:r>
            <a:r>
              <a:rPr kumimoji="1" lang="en-US" altLang="zh-CN" dirty="0"/>
              <a:t>SWE-Agent</a:t>
            </a:r>
            <a:endParaRPr kumimoji="1" lang="zh-CN" altLang="en-US" dirty="0"/>
          </a:p>
        </p:txBody>
      </p:sp>
      <p:pic>
        <p:nvPicPr>
          <p:cNvPr id="6" name="2024-05-24 19-51-02.mp4">
            <a:hlinkClick r:id="" action="ppaction://media"/>
            <a:extLst>
              <a:ext uri="{FF2B5EF4-FFF2-40B4-BE49-F238E27FC236}">
                <a16:creationId xmlns:a16="http://schemas.microsoft.com/office/drawing/2014/main" id="{4DB50D05-2A3F-0982-FCE8-160A50182A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739900"/>
            <a:ext cx="8047038" cy="452596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427374-7AA1-8FE8-03DE-15210003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66</a:t>
            </a:fld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2B03-22E5-800C-F02C-AC0FB4869A3E}"/>
              </a:ext>
            </a:extLst>
          </p:cNvPr>
          <p:cNvSpPr txBox="1"/>
          <p:nvPr/>
        </p:nvSpPr>
        <p:spPr>
          <a:xfrm>
            <a:off x="173697" y="6377829"/>
            <a:ext cx="4605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https://swe-agent.com/</a:t>
            </a:r>
          </a:p>
        </p:txBody>
      </p:sp>
    </p:spTree>
    <p:extLst>
      <p:ext uri="{BB962C8B-B14F-4D97-AF65-F5344CB8AC3E}">
        <p14:creationId xmlns:p14="http://schemas.microsoft.com/office/powerpoint/2010/main" val="228512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FCBF4-4619-5CBA-69B3-B5030E29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總結與展望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2EC3B5-ADA2-49A7-81D5-CFDB270F5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628800"/>
            <a:ext cx="8280920" cy="4749029"/>
          </a:xfrm>
        </p:spPr>
        <p:txBody>
          <a:bodyPr/>
          <a:lstStyle/>
          <a:p>
            <a:r>
              <a:rPr kumimoji="1" lang="zh-CN" altLang="en-US" dirty="0"/>
              <a:t>從傳統代碼生成到</a:t>
            </a:r>
            <a:r>
              <a:rPr kumimoji="1" lang="en" altLang="zh-CN" dirty="0"/>
              <a:t>AI</a:t>
            </a:r>
            <a:r>
              <a:rPr kumimoji="1" lang="zh-CN" altLang="en-US" dirty="0"/>
              <a:t>代碼生成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通過端到端學習，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具備理解人類指令並生成高品質代碼、文檔等內容的能力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從單體編碼能力到整體專案能力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通過群體智慧和工具調用，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能夠完成並維護軟體專案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未來展望</a:t>
            </a:r>
          </a:p>
          <a:p>
            <a:pPr lvl="1"/>
            <a:r>
              <a:rPr kumimoji="1" lang="en" altLang="zh-CN" dirty="0"/>
              <a:t>AI</a:t>
            </a:r>
            <a:r>
              <a:rPr kumimoji="1" lang="zh-CN" altLang="en" dirty="0"/>
              <a:t>將</a:t>
            </a:r>
            <a:r>
              <a:rPr kumimoji="1" lang="zh-CN" altLang="en-US" dirty="0"/>
              <a:t>會利用</a:t>
            </a:r>
            <a:r>
              <a:rPr kumimoji="1" lang="zh-CN" altLang="en-US" dirty="0">
                <a:solidFill>
                  <a:srgbClr val="FF0000"/>
                </a:solidFill>
              </a:rPr>
              <a:t>完全真實</a:t>
            </a:r>
            <a:r>
              <a:rPr kumimoji="1" lang="zh-CN" altLang="en-US" dirty="0"/>
              <a:t>的程式設計環境，真正像人類開發者一樣程式設計（</a:t>
            </a:r>
            <a:r>
              <a:rPr kumimoji="1" lang="zh-CN" altLang="en-US" dirty="0">
                <a:solidFill>
                  <a:srgbClr val="FF0000"/>
                </a:solidFill>
              </a:rPr>
              <a:t>具身智能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" altLang="zh-CN" dirty="0">
                <a:solidFill>
                  <a:srgbClr val="FF0000"/>
                </a:solidFill>
              </a:rPr>
              <a:t>AI</a:t>
            </a:r>
            <a:r>
              <a:rPr kumimoji="1" lang="zh-CN" altLang="en-US" dirty="0">
                <a:solidFill>
                  <a:srgbClr val="FF0000"/>
                </a:solidFill>
              </a:rPr>
              <a:t>與人類合作</a:t>
            </a:r>
            <a:r>
              <a:rPr kumimoji="1" lang="zh-CN" altLang="en-US" dirty="0"/>
              <a:t>將開創軟體工程</a:t>
            </a:r>
            <a:r>
              <a:rPr kumimoji="1" lang="zh-CN" altLang="en-US" dirty="0">
                <a:solidFill>
                  <a:srgbClr val="FF0000"/>
                </a:solidFill>
              </a:rPr>
              <a:t>新範式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75ED40-E4A2-2E4D-2EA1-3C3E7D22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67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0065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800225"/>
          </a:xfrm>
        </p:spPr>
        <p:txBody>
          <a:bodyPr/>
          <a:lstStyle/>
          <a:p>
            <a:r>
              <a:rPr lang="zh-TW" altLang="en-US" sz="11500" dirty="0">
                <a:solidFill>
                  <a:srgbClr val="0070C0"/>
                </a:solidFill>
              </a:rPr>
              <a:t>結 束</a:t>
            </a:r>
            <a:endParaRPr lang="en-US" altLang="zh-CN" sz="115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4D02-7EAF-6144-BED7-6E32B7E2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基於神經網路的代碼生成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F922B-9008-D21F-E01A-3546AF79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7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E6934-F43D-4A96-7F03-C0C3A3B3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2" y="1606816"/>
            <a:ext cx="7314132" cy="383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E569F-9386-F1AD-5D29-B575083DDB71}"/>
              </a:ext>
            </a:extLst>
          </p:cNvPr>
          <p:cNvSpPr txBox="1"/>
          <p:nvPr/>
        </p:nvSpPr>
        <p:spPr>
          <a:xfrm>
            <a:off x="2106421" y="5648473"/>
            <a:ext cx="4931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/>
              <a:t>Github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Copilot </a:t>
            </a:r>
            <a:r>
              <a:rPr lang="zh-CN" altLang="en-US" sz="3600" b="1" dirty="0"/>
              <a:t>代碼補全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17C4C-CA35-F5B4-9A93-2C3C7FEDE950}"/>
              </a:ext>
            </a:extLst>
          </p:cNvPr>
          <p:cNvSpPr txBox="1"/>
          <p:nvPr/>
        </p:nvSpPr>
        <p:spPr>
          <a:xfrm>
            <a:off x="179512" y="6498054"/>
            <a:ext cx="4609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https://github.com/features/copilot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76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93C3-147E-521F-1D11-2C22328C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基於深度學習的代碼生成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857A7-CBED-1432-087E-1EFBC8CA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8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D9266-031B-6FC9-D6E4-11B838F1E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22" y="1340768"/>
            <a:ext cx="4151138" cy="4653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F88A-1E2D-E24D-C385-3FC2699E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09" y="1340768"/>
            <a:ext cx="3730482" cy="4749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9C7F8-04AC-EE9C-EBBC-9C6020D95DFC}"/>
              </a:ext>
            </a:extLst>
          </p:cNvPr>
          <p:cNvSpPr txBox="1"/>
          <p:nvPr/>
        </p:nvSpPr>
        <p:spPr>
          <a:xfrm>
            <a:off x="211660" y="6168405"/>
            <a:ext cx="4764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/>
              <a:t>AlphaCode</a:t>
            </a:r>
            <a:r>
              <a:rPr lang="zh-CN" altLang="en-US" sz="2800" b="1" dirty="0"/>
              <a:t> 解決程式設計題目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C16D7-CBEB-C824-3663-FC1D46F03B21}"/>
              </a:ext>
            </a:extLst>
          </p:cNvPr>
          <p:cNvSpPr txBox="1"/>
          <p:nvPr/>
        </p:nvSpPr>
        <p:spPr>
          <a:xfrm>
            <a:off x="4695978" y="6105775"/>
            <a:ext cx="477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ChatGPT </a:t>
            </a:r>
            <a:r>
              <a:rPr lang="zh-CN" altLang="en-US" sz="2800" b="1" dirty="0"/>
              <a:t>具備程式設計的能力</a:t>
            </a:r>
          </a:p>
        </p:txBody>
      </p:sp>
    </p:spTree>
    <p:extLst>
      <p:ext uri="{BB962C8B-B14F-4D97-AF65-F5344CB8AC3E}">
        <p14:creationId xmlns:p14="http://schemas.microsoft.com/office/powerpoint/2010/main" val="345438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AC43-0361-5680-2EA4-65153ABC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代碼生成的基本原理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37974-7FE2-68EB-CA2A-ED693D9C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語言模型（</a:t>
            </a:r>
            <a:r>
              <a:rPr lang="en-US" altLang="zh-CN" dirty="0"/>
              <a:t>Language Model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自回歸範式：預測下一個詞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131EB-E5CC-7CEB-5783-228A21A4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9</a:t>
            </a:fld>
            <a:endParaRPr lang="zh-CN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BFB822-7338-DEE9-A6B7-C0CF38BEFF5A}"/>
              </a:ext>
            </a:extLst>
          </p:cNvPr>
          <p:cNvSpPr/>
          <p:nvPr/>
        </p:nvSpPr>
        <p:spPr>
          <a:xfrm>
            <a:off x="2267744" y="3933056"/>
            <a:ext cx="4824532" cy="1457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語言模型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Transformer </a:t>
            </a:r>
            <a:r>
              <a:rPr lang="zh-CN" altLang="en-US" sz="2400" dirty="0">
                <a:solidFill>
                  <a:schemeClr val="tx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架構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77E019-C836-3839-7DA5-90DA2789A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46512"/>
              </p:ext>
            </p:extLst>
          </p:nvPr>
        </p:nvGraphicFramePr>
        <p:xfrm>
          <a:off x="1329912" y="3070849"/>
          <a:ext cx="51469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97">
                  <a:extLst>
                    <a:ext uri="{9D8B030D-6E8A-4147-A177-3AD203B41FA5}">
                      <a16:colId xmlns:a16="http://schemas.microsoft.com/office/drawing/2014/main" val="3755566124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3270202123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933056103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4154628867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109124328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726314971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1428720800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395484062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707289211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4202608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8969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0FD1530-D226-4D14-08BE-F969A9415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844962"/>
              </p:ext>
            </p:extLst>
          </p:nvPr>
        </p:nvGraphicFramePr>
        <p:xfrm>
          <a:off x="2883138" y="5888261"/>
          <a:ext cx="35937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392">
                  <a:extLst>
                    <a:ext uri="{9D8B030D-6E8A-4147-A177-3AD203B41FA5}">
                      <a16:colId xmlns:a16="http://schemas.microsoft.com/office/drawing/2014/main" val="109124328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726314971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1428720800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395484062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707289211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4202608521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160455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89693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58E3F6-8D7F-C0B2-805F-F4DC707983FD}"/>
              </a:ext>
            </a:extLst>
          </p:cNvPr>
          <p:cNvCxnSpPr/>
          <p:nvPr/>
        </p:nvCxnSpPr>
        <p:spPr>
          <a:xfrm>
            <a:off x="3095052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3A77E1-6D1E-EF20-A76B-A05ACF7D782D}"/>
              </a:ext>
            </a:extLst>
          </p:cNvPr>
          <p:cNvCxnSpPr/>
          <p:nvPr/>
        </p:nvCxnSpPr>
        <p:spPr>
          <a:xfrm>
            <a:off x="3671249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341852-8911-5C0F-E2AA-D759D6A47138}"/>
              </a:ext>
            </a:extLst>
          </p:cNvPr>
          <p:cNvCxnSpPr/>
          <p:nvPr/>
        </p:nvCxnSpPr>
        <p:spPr>
          <a:xfrm>
            <a:off x="4172290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2AC52C-694C-DDA0-B705-D3E471AE701A}"/>
              </a:ext>
            </a:extLst>
          </p:cNvPr>
          <p:cNvCxnSpPr/>
          <p:nvPr/>
        </p:nvCxnSpPr>
        <p:spPr>
          <a:xfrm>
            <a:off x="4710910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B24226-F0F7-7C1E-9C28-AEA0EB47A01C}"/>
              </a:ext>
            </a:extLst>
          </p:cNvPr>
          <p:cNvCxnSpPr/>
          <p:nvPr/>
        </p:nvCxnSpPr>
        <p:spPr>
          <a:xfrm>
            <a:off x="5211951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60B41C-E4A4-A8B0-5F4A-DB30E5F73BF0}"/>
              </a:ext>
            </a:extLst>
          </p:cNvPr>
          <p:cNvCxnSpPr/>
          <p:nvPr/>
        </p:nvCxnSpPr>
        <p:spPr>
          <a:xfrm>
            <a:off x="5725518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CA92C4-CD5C-DC40-BFF6-B8450798F1FC}"/>
              </a:ext>
            </a:extLst>
          </p:cNvPr>
          <p:cNvCxnSpPr/>
          <p:nvPr/>
        </p:nvCxnSpPr>
        <p:spPr>
          <a:xfrm>
            <a:off x="6239085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51AB32-4DA9-94AD-390A-5054C3B38916}"/>
              </a:ext>
            </a:extLst>
          </p:cNvPr>
          <p:cNvCxnSpPr/>
          <p:nvPr/>
        </p:nvCxnSpPr>
        <p:spPr>
          <a:xfrm>
            <a:off x="3110793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40D8AB-D146-C0FC-9577-F72931B41242}"/>
              </a:ext>
            </a:extLst>
          </p:cNvPr>
          <p:cNvCxnSpPr/>
          <p:nvPr/>
        </p:nvCxnSpPr>
        <p:spPr>
          <a:xfrm>
            <a:off x="3686990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05C636-68BA-9BB4-C6F5-1AC0F82B06D9}"/>
              </a:ext>
            </a:extLst>
          </p:cNvPr>
          <p:cNvCxnSpPr/>
          <p:nvPr/>
        </p:nvCxnSpPr>
        <p:spPr>
          <a:xfrm>
            <a:off x="4188031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D014F-0A65-101D-07E1-B730758224BD}"/>
              </a:ext>
            </a:extLst>
          </p:cNvPr>
          <p:cNvCxnSpPr/>
          <p:nvPr/>
        </p:nvCxnSpPr>
        <p:spPr>
          <a:xfrm>
            <a:off x="4726651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CEAEE6-8C8C-08F6-DCB1-75EBCE1BDB9F}"/>
              </a:ext>
            </a:extLst>
          </p:cNvPr>
          <p:cNvCxnSpPr/>
          <p:nvPr/>
        </p:nvCxnSpPr>
        <p:spPr>
          <a:xfrm>
            <a:off x="5227692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BA3FFE-9B3F-4457-8657-69DBD31E40AC}"/>
              </a:ext>
            </a:extLst>
          </p:cNvPr>
          <p:cNvCxnSpPr/>
          <p:nvPr/>
        </p:nvCxnSpPr>
        <p:spPr>
          <a:xfrm>
            <a:off x="5741259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23679F-8DF1-9841-AE51-EEEC563880A9}"/>
              </a:ext>
            </a:extLst>
          </p:cNvPr>
          <p:cNvCxnSpPr/>
          <p:nvPr/>
        </p:nvCxnSpPr>
        <p:spPr>
          <a:xfrm>
            <a:off x="6254826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22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RkOWI0ZDVhODk5OWZmYTlmNWZlOGI1NDY0YzQxODcifQ==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1449</TotalTime>
  <Words>6618</Words>
  <Application>Microsoft Office PowerPoint</Application>
  <PresentationFormat>Apresentação no Ecrã (4:3)</PresentationFormat>
  <Paragraphs>660</Paragraphs>
  <Slides>68</Slides>
  <Notes>46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68</vt:i4>
      </vt:variant>
    </vt:vector>
  </HeadingPairs>
  <TitlesOfParts>
    <vt:vector size="80" baseType="lpstr">
      <vt:lpstr>Kaiti TC</vt:lpstr>
      <vt:lpstr>PingFang SC</vt:lpstr>
      <vt:lpstr>STKaiti</vt:lpstr>
      <vt:lpstr>微软雅黑</vt:lpstr>
      <vt:lpstr>微软雅黑</vt:lpstr>
      <vt:lpstr>Arial</vt:lpstr>
      <vt:lpstr>Calibri</vt:lpstr>
      <vt:lpstr>Calibri Light</vt:lpstr>
      <vt:lpstr>Consolas</vt:lpstr>
      <vt:lpstr>Helvetica</vt:lpstr>
      <vt:lpstr>Wingdings</vt:lpstr>
      <vt:lpstr>Office Theme</vt:lpstr>
      <vt:lpstr>AI在程式設計領域的應用</vt:lpstr>
      <vt:lpstr>本講內容提要</vt:lpstr>
      <vt:lpstr>代碼語言的演變</vt:lpstr>
      <vt:lpstr>代碼語言的演變</vt:lpstr>
      <vt:lpstr>自動代碼生成</vt:lpstr>
      <vt:lpstr>自動代碼生成</vt:lpstr>
      <vt:lpstr>基於神經網路的代碼生成</vt:lpstr>
      <vt:lpstr>基於深度學習的代碼生成</vt:lpstr>
      <vt:lpstr>AI代碼生成的基本原理</vt:lpstr>
      <vt:lpstr>AI代碼生成的基本原理</vt:lpstr>
      <vt:lpstr>AI代碼生成的發展</vt:lpstr>
      <vt:lpstr>AI代碼生成產品</vt:lpstr>
      <vt:lpstr>CodeX</vt:lpstr>
      <vt:lpstr>AlphaCode</vt:lpstr>
      <vt:lpstr>ChatGPT 代碼生成</vt:lpstr>
      <vt:lpstr>Github Copilot</vt:lpstr>
      <vt:lpstr>CodeGeeX</vt:lpstr>
      <vt:lpstr>CodeGeeX</vt:lpstr>
      <vt:lpstr>CodeGeeX-2：更強的程式設計能力</vt:lpstr>
      <vt:lpstr>CodeGeeX 模型架構</vt:lpstr>
      <vt:lpstr>CodeGeeX 訓練數據</vt:lpstr>
      <vt:lpstr>CodeGeeX</vt:lpstr>
      <vt:lpstr>CodeGeeX 代碼生成示例</vt:lpstr>
      <vt:lpstr>CodeGeeX 代碼翻譯示例</vt:lpstr>
      <vt:lpstr>CodeGeeX 代碼生成外掛程式</vt:lpstr>
      <vt:lpstr>CodeGeeX 程式設計演示</vt:lpstr>
      <vt:lpstr>Ask CodeGeeX 互動式程式設計</vt:lpstr>
      <vt:lpstr>CodeGeeX 自動 Debug</vt:lpstr>
      <vt:lpstr>CodeGeeX 自動 Debug</vt:lpstr>
      <vt:lpstr>未來的代碼生成模型</vt:lpstr>
      <vt:lpstr>調試 Debugging</vt:lpstr>
      <vt:lpstr>Bug種類</vt:lpstr>
      <vt:lpstr>補充知識：程式編譯執行的過程</vt:lpstr>
      <vt:lpstr>Bug被檢查出的階段</vt:lpstr>
      <vt:lpstr>人和AI Debug區別</vt:lpstr>
      <vt:lpstr>AI Debug：DebugBench</vt:lpstr>
      <vt:lpstr>AI Debug：DebugBench</vt:lpstr>
      <vt:lpstr>AI Debug：示例</vt:lpstr>
      <vt:lpstr>文檔</vt:lpstr>
      <vt:lpstr>文檔寫作規範</vt:lpstr>
      <vt:lpstr>AI文檔生成：RepoAgent </vt:lpstr>
      <vt:lpstr>代碼架構分析</vt:lpstr>
      <vt:lpstr>代碼架構分析</vt:lpstr>
      <vt:lpstr>定義文檔範本</vt:lpstr>
      <vt:lpstr>指令提示</vt:lpstr>
      <vt:lpstr>動態文檔更新</vt:lpstr>
      <vt:lpstr>文檔生成示例</vt:lpstr>
      <vt:lpstr>從“副駕駛”到“智能體”</vt:lpstr>
      <vt:lpstr>群體智慧</vt:lpstr>
      <vt:lpstr>群體智慧</vt:lpstr>
      <vt:lpstr>群體智慧</vt:lpstr>
      <vt:lpstr>工具調用</vt:lpstr>
      <vt:lpstr>AI專案開發：ChatDev</vt:lpstr>
      <vt:lpstr>AI專案開發：ChatDev</vt:lpstr>
      <vt:lpstr>AI專案開發：ChatDev</vt:lpstr>
      <vt:lpstr>AI專案開發：ChatDev</vt:lpstr>
      <vt:lpstr>AI專案開發：ChatDev</vt:lpstr>
      <vt:lpstr>AI專案開發：ChatDev</vt:lpstr>
      <vt:lpstr>ChatDev 進階能力</vt:lpstr>
      <vt:lpstr>ChatDev 功能演示</vt:lpstr>
      <vt:lpstr>AI專案維護：SWE-Bench</vt:lpstr>
      <vt:lpstr>AI專案維護：SWE-Bench</vt:lpstr>
      <vt:lpstr>AI專案維護：SWE-Bench</vt:lpstr>
      <vt:lpstr>AI專案維護：SWE-Agent</vt:lpstr>
      <vt:lpstr>AI專案維護：SWE-Agent</vt:lpstr>
      <vt:lpstr>AI專案維護：SWE-Agent</vt:lpstr>
      <vt:lpstr>總結與展望</vt:lpstr>
      <vt:lpstr>結 束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Terry C.</cp:lastModifiedBy>
  <cp:revision>3346</cp:revision>
  <cp:lastPrinted>2020-05-09T01:16:00Z</cp:lastPrinted>
  <dcterms:created xsi:type="dcterms:W3CDTF">2002-09-18T00:55:00Z</dcterms:created>
  <dcterms:modified xsi:type="dcterms:W3CDTF">2024-06-11T07:06:27Z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94B8C0FCFD5142B3817300765C57B4EA_12</vt:lpwstr>
  </property>
</Properties>
</file>